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1" r:id="rId4"/>
    <p:sldId id="262" r:id="rId5"/>
    <p:sldId id="263" r:id="rId6"/>
    <p:sldId id="265" r:id="rId7"/>
    <p:sldId id="264" r:id="rId8"/>
    <p:sldId id="267" r:id="rId9"/>
    <p:sldId id="268" r:id="rId10"/>
    <p:sldId id="266" r:id="rId11"/>
    <p:sldId id="269" r:id="rId12"/>
    <p:sldId id="271" r:id="rId13"/>
    <p:sldId id="270" r:id="rId14"/>
    <p:sldId id="272" r:id="rId15"/>
    <p:sldId id="273" r:id="rId16"/>
    <p:sldId id="274" r:id="rId17"/>
    <p:sldId id="276" r:id="rId18"/>
    <p:sldId id="277" r:id="rId19"/>
    <p:sldId id="280" r:id="rId20"/>
    <p:sldId id="281" r:id="rId21"/>
    <p:sldId id="279" r:id="rId22"/>
    <p:sldId id="278" r:id="rId23"/>
    <p:sldId id="282" r:id="rId24"/>
    <p:sldId id="283" r:id="rId25"/>
    <p:sldId id="284" r:id="rId26"/>
    <p:sldId id="285" r:id="rId27"/>
    <p:sldId id="286" r:id="rId28"/>
    <p:sldId id="287" r:id="rId29"/>
    <p:sldId id="259" r:id="rId30"/>
  </p:sldIdLst>
  <p:sldSz cx="10799763" cy="7562850"/>
  <p:notesSz cx="6858000" cy="9144000"/>
  <p:defaultTextStyle>
    <a:defPPr>
      <a:defRPr lang="ru-RU"/>
    </a:defPPr>
    <a:lvl1pPr marL="0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5246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 autoAdjust="0"/>
    <p:restoredTop sz="94340" autoAdjust="0"/>
  </p:normalViewPr>
  <p:slideViewPr>
    <p:cSldViewPr snapToGrid="0" snapToObjects="1">
      <p:cViewPr>
        <p:scale>
          <a:sx n="66" d="100"/>
          <a:sy n="66" d="100"/>
        </p:scale>
        <p:origin x="-474" y="-156"/>
      </p:cViewPr>
      <p:guideLst>
        <p:guide orient="horz" pos="2382"/>
        <p:guide pos="3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NADEGDA\Users\Public\&#1057;&#1077;&#1090;&#1077;&#1074;&#1072;&#1103;\&#1075;&#1088;&#1072;&#1092;&#1080;&#1082;%20&#1095;&#1072;&#1088;&#1080;&#1082;&#1086;&#107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xVal>
            <c:numRef>
              <c:f>'1'!$A$2:$A$20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 formatCode="0.00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'1'!$B$2:$B$20</c:f>
              <c:numCache>
                <c:formatCode>General</c:formatCode>
                <c:ptCount val="19"/>
                <c:pt idx="0">
                  <c:v>8.0000000000000088E-3</c:v>
                </c:pt>
                <c:pt idx="1">
                  <c:v>8.0000000000000088E-3</c:v>
                </c:pt>
                <c:pt idx="2">
                  <c:v>6.0000000000000036E-3</c:v>
                </c:pt>
                <c:pt idx="3">
                  <c:v>2.7000000000000017E-2</c:v>
                </c:pt>
                <c:pt idx="4">
                  <c:v>0.13300000000000001</c:v>
                </c:pt>
                <c:pt idx="5">
                  <c:v>0.38300000000000023</c:v>
                </c:pt>
                <c:pt idx="6">
                  <c:v>0.79100000000000004</c:v>
                </c:pt>
                <c:pt idx="7">
                  <c:v>0.8270000000000004</c:v>
                </c:pt>
                <c:pt idx="8">
                  <c:v>0.81899999999999995</c:v>
                </c:pt>
                <c:pt idx="9">
                  <c:v>0.80500000000000005</c:v>
                </c:pt>
                <c:pt idx="10">
                  <c:v>0.8120000000000005</c:v>
                </c:pt>
                <c:pt idx="11">
                  <c:v>0.80900000000000005</c:v>
                </c:pt>
                <c:pt idx="12">
                  <c:v>0.80500000000000005</c:v>
                </c:pt>
                <c:pt idx="13">
                  <c:v>0.81100000000000005</c:v>
                </c:pt>
                <c:pt idx="14">
                  <c:v>1.077</c:v>
                </c:pt>
                <c:pt idx="15">
                  <c:v>1.075</c:v>
                </c:pt>
                <c:pt idx="16">
                  <c:v>1.0820000000000001</c:v>
                </c:pt>
                <c:pt idx="17">
                  <c:v>1.089</c:v>
                </c:pt>
                <c:pt idx="18">
                  <c:v>1.1060000000000001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07296"/>
        <c:axId val="47207168"/>
      </c:scatterChart>
      <c:valAx>
        <c:axId val="43207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V,</a:t>
                </a:r>
                <a:r>
                  <a:rPr lang="ru-RU" baseline="0"/>
                  <a:t> мл</a:t>
                </a:r>
                <a:endParaRPr lang="ru-RU"/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47207168"/>
        <c:crosses val="autoZero"/>
        <c:crossBetween val="midCat"/>
      </c:valAx>
      <c:valAx>
        <c:axId val="4720716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sz="1800" dirty="0" smtClean="0"/>
                  <a:t>D</a:t>
                </a:r>
                <a:endParaRPr lang="ru-RU" sz="1800" dirty="0"/>
              </a:p>
            </c:rich>
          </c:tx>
          <c:layout>
            <c:manualLayout>
              <c:xMode val="edge"/>
              <c:yMode val="edge"/>
              <c:x val="1.2033750635894257E-2"/>
              <c:y val="1.5546987316500491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432072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D7997F-6579-45B9-B5ED-1AA5DEBB654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94ED0F8-8982-46E2-AF34-18B312B89B5A}">
      <dgm:prSet phldrT="[Текст]"/>
      <dgm:spPr/>
      <dgm:t>
        <a:bodyPr/>
        <a:lstStyle/>
        <a:p>
          <a:r>
            <a:rPr lang="ru-RU" dirty="0" smtClean="0"/>
            <a:t>Дозирование реагента</a:t>
          </a:r>
          <a:endParaRPr lang="ru-RU" dirty="0"/>
        </a:p>
      </dgm:t>
    </dgm:pt>
    <dgm:pt modelId="{480F5710-095A-4598-A5A9-7E3990827513}" type="parTrans" cxnId="{D81316BD-D844-4D61-8C94-121DAF25BA3A}">
      <dgm:prSet/>
      <dgm:spPr/>
      <dgm:t>
        <a:bodyPr/>
        <a:lstStyle/>
        <a:p>
          <a:endParaRPr lang="ru-RU"/>
        </a:p>
      </dgm:t>
    </dgm:pt>
    <dgm:pt modelId="{6722C311-802B-4603-8064-8CFDFB2B5D5F}" type="sibTrans" cxnId="{D81316BD-D844-4D61-8C94-121DAF25BA3A}">
      <dgm:prSet/>
      <dgm:spPr/>
      <dgm:t>
        <a:bodyPr/>
        <a:lstStyle/>
        <a:p>
          <a:endParaRPr lang="ru-RU"/>
        </a:p>
      </dgm:t>
    </dgm:pt>
    <dgm:pt modelId="{EE51B4B6-0427-42FD-9048-1D8B5968A120}">
      <dgm:prSet phldrT="[Текст]"/>
      <dgm:spPr/>
      <dgm:t>
        <a:bodyPr/>
        <a:lstStyle/>
        <a:p>
          <a:r>
            <a:rPr lang="ru-RU" dirty="0" smtClean="0"/>
            <a:t>Формирование зародышей кристаллов</a:t>
          </a:r>
          <a:endParaRPr lang="ru-RU" dirty="0"/>
        </a:p>
      </dgm:t>
    </dgm:pt>
    <dgm:pt modelId="{B974F573-6730-4F51-8FBF-4C71E80393DF}" type="parTrans" cxnId="{83C8E374-B795-4CE0-8399-DB398E1451E2}">
      <dgm:prSet/>
      <dgm:spPr/>
      <dgm:t>
        <a:bodyPr/>
        <a:lstStyle/>
        <a:p>
          <a:endParaRPr lang="ru-RU"/>
        </a:p>
      </dgm:t>
    </dgm:pt>
    <dgm:pt modelId="{1A5FABC9-FB40-42A5-BDCB-07E1EF7C1CB7}" type="sibTrans" cxnId="{83C8E374-B795-4CE0-8399-DB398E1451E2}">
      <dgm:prSet/>
      <dgm:spPr/>
      <dgm:t>
        <a:bodyPr/>
        <a:lstStyle/>
        <a:p>
          <a:endParaRPr lang="ru-RU"/>
        </a:p>
      </dgm:t>
    </dgm:pt>
    <dgm:pt modelId="{1483A918-1221-411B-9FF7-DE9A0975243C}">
      <dgm:prSet phldrT="[Текст]"/>
      <dgm:spPr/>
      <dgm:t>
        <a:bodyPr/>
        <a:lstStyle/>
        <a:p>
          <a:r>
            <a:rPr lang="ru-RU" dirty="0" smtClean="0"/>
            <a:t>Ультрафильтрация</a:t>
          </a:r>
          <a:endParaRPr lang="ru-RU" dirty="0"/>
        </a:p>
      </dgm:t>
    </dgm:pt>
    <dgm:pt modelId="{542B14B9-B7F5-4C56-A45E-6B45324FC874}" type="parTrans" cxnId="{4BE26BF5-5293-4F69-92D3-4DED1538805B}">
      <dgm:prSet/>
      <dgm:spPr/>
      <dgm:t>
        <a:bodyPr/>
        <a:lstStyle/>
        <a:p>
          <a:endParaRPr lang="ru-RU"/>
        </a:p>
      </dgm:t>
    </dgm:pt>
    <dgm:pt modelId="{B9EE1E9D-1DB0-4936-9770-5184E7D97291}" type="sibTrans" cxnId="{4BE26BF5-5293-4F69-92D3-4DED1538805B}">
      <dgm:prSet/>
      <dgm:spPr/>
      <dgm:t>
        <a:bodyPr/>
        <a:lstStyle/>
        <a:p>
          <a:endParaRPr lang="ru-RU"/>
        </a:p>
      </dgm:t>
    </dgm:pt>
    <dgm:pt modelId="{223AFE6E-A69A-4860-A507-BA5A521D19D2}" type="pres">
      <dgm:prSet presAssocID="{67D7997F-6579-45B9-B5ED-1AA5DEBB6545}" presName="Name0" presStyleCnt="0">
        <dgm:presLayoutVars>
          <dgm:dir/>
          <dgm:resizeHandles val="exact"/>
        </dgm:presLayoutVars>
      </dgm:prSet>
      <dgm:spPr/>
    </dgm:pt>
    <dgm:pt modelId="{1FA000A5-E191-4117-AA24-6A3E502DAB7E}" type="pres">
      <dgm:prSet presAssocID="{194ED0F8-8982-46E2-AF34-18B312B89B5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CD08F-B903-4EE5-B5F7-FAC00CBC96AF}" type="pres">
      <dgm:prSet presAssocID="{6722C311-802B-4603-8064-8CFDFB2B5D5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E4B4513-4488-4DF8-9C53-39BA24F1E111}" type="pres">
      <dgm:prSet presAssocID="{6722C311-802B-4603-8064-8CFDFB2B5D5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9385630-FE91-424C-8899-5E3603856EFD}" type="pres">
      <dgm:prSet presAssocID="{EE51B4B6-0427-42FD-9048-1D8B5968A12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DE8907-690D-419B-9A3F-52253D0F2FD3}" type="pres">
      <dgm:prSet presAssocID="{1A5FABC9-FB40-42A5-BDCB-07E1EF7C1CB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FEF1D3B0-5994-49DF-8819-06C8D8AE436B}" type="pres">
      <dgm:prSet presAssocID="{1A5FABC9-FB40-42A5-BDCB-07E1EF7C1CB7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9DBC8EA6-8B46-4FB3-A9A4-084B1D009309}" type="pres">
      <dgm:prSet presAssocID="{1483A918-1221-411B-9FF7-DE9A0975243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1316BD-D844-4D61-8C94-121DAF25BA3A}" srcId="{67D7997F-6579-45B9-B5ED-1AA5DEBB6545}" destId="{194ED0F8-8982-46E2-AF34-18B312B89B5A}" srcOrd="0" destOrd="0" parTransId="{480F5710-095A-4598-A5A9-7E3990827513}" sibTransId="{6722C311-802B-4603-8064-8CFDFB2B5D5F}"/>
    <dgm:cxn modelId="{A641FB75-65F9-4C54-B3F8-541BEF284471}" type="presOf" srcId="{1A5FABC9-FB40-42A5-BDCB-07E1EF7C1CB7}" destId="{E5DE8907-690D-419B-9A3F-52253D0F2FD3}" srcOrd="0" destOrd="0" presId="urn:microsoft.com/office/officeart/2005/8/layout/process1"/>
    <dgm:cxn modelId="{1E9A319A-356F-4408-9B72-D02C7B054936}" type="presOf" srcId="{67D7997F-6579-45B9-B5ED-1AA5DEBB6545}" destId="{223AFE6E-A69A-4860-A507-BA5A521D19D2}" srcOrd="0" destOrd="0" presId="urn:microsoft.com/office/officeart/2005/8/layout/process1"/>
    <dgm:cxn modelId="{24043AEA-1297-4ECB-BD5D-9B3343E77DE5}" type="presOf" srcId="{194ED0F8-8982-46E2-AF34-18B312B89B5A}" destId="{1FA000A5-E191-4117-AA24-6A3E502DAB7E}" srcOrd="0" destOrd="0" presId="urn:microsoft.com/office/officeart/2005/8/layout/process1"/>
    <dgm:cxn modelId="{727DE4F3-E8B7-4217-A569-AE9DA7F1B486}" type="presOf" srcId="{1A5FABC9-FB40-42A5-BDCB-07E1EF7C1CB7}" destId="{FEF1D3B0-5994-49DF-8819-06C8D8AE436B}" srcOrd="1" destOrd="0" presId="urn:microsoft.com/office/officeart/2005/8/layout/process1"/>
    <dgm:cxn modelId="{4BE26BF5-5293-4F69-92D3-4DED1538805B}" srcId="{67D7997F-6579-45B9-B5ED-1AA5DEBB6545}" destId="{1483A918-1221-411B-9FF7-DE9A0975243C}" srcOrd="2" destOrd="0" parTransId="{542B14B9-B7F5-4C56-A45E-6B45324FC874}" sibTransId="{B9EE1E9D-1DB0-4936-9770-5184E7D97291}"/>
    <dgm:cxn modelId="{83C8E374-B795-4CE0-8399-DB398E1451E2}" srcId="{67D7997F-6579-45B9-B5ED-1AA5DEBB6545}" destId="{EE51B4B6-0427-42FD-9048-1D8B5968A120}" srcOrd="1" destOrd="0" parTransId="{B974F573-6730-4F51-8FBF-4C71E80393DF}" sibTransId="{1A5FABC9-FB40-42A5-BDCB-07E1EF7C1CB7}"/>
    <dgm:cxn modelId="{E48E37BC-E7CF-4682-BCC0-3CFCF81E50DE}" type="presOf" srcId="{6722C311-802B-4603-8064-8CFDFB2B5D5F}" destId="{C43CD08F-B903-4EE5-B5F7-FAC00CBC96AF}" srcOrd="0" destOrd="0" presId="urn:microsoft.com/office/officeart/2005/8/layout/process1"/>
    <dgm:cxn modelId="{6A36AA0A-0549-4D2F-84D7-1DEB5F65E9D3}" type="presOf" srcId="{EE51B4B6-0427-42FD-9048-1D8B5968A120}" destId="{69385630-FE91-424C-8899-5E3603856EFD}" srcOrd="0" destOrd="0" presId="urn:microsoft.com/office/officeart/2005/8/layout/process1"/>
    <dgm:cxn modelId="{9CB8F5AB-9811-461F-94BD-AB2564B6BEE4}" type="presOf" srcId="{1483A918-1221-411B-9FF7-DE9A0975243C}" destId="{9DBC8EA6-8B46-4FB3-A9A4-084B1D009309}" srcOrd="0" destOrd="0" presId="urn:microsoft.com/office/officeart/2005/8/layout/process1"/>
    <dgm:cxn modelId="{B78E0A93-EC9E-4502-9A73-D15B9F465DB2}" type="presOf" srcId="{6722C311-802B-4603-8064-8CFDFB2B5D5F}" destId="{7E4B4513-4488-4DF8-9C53-39BA24F1E111}" srcOrd="1" destOrd="0" presId="urn:microsoft.com/office/officeart/2005/8/layout/process1"/>
    <dgm:cxn modelId="{FBC0F0CA-B6B6-404C-BE0B-70541F086571}" type="presParOf" srcId="{223AFE6E-A69A-4860-A507-BA5A521D19D2}" destId="{1FA000A5-E191-4117-AA24-6A3E502DAB7E}" srcOrd="0" destOrd="0" presId="urn:microsoft.com/office/officeart/2005/8/layout/process1"/>
    <dgm:cxn modelId="{FF0B4C77-0BE8-4BF8-A2F3-3E4337B055B7}" type="presParOf" srcId="{223AFE6E-A69A-4860-A507-BA5A521D19D2}" destId="{C43CD08F-B903-4EE5-B5F7-FAC00CBC96AF}" srcOrd="1" destOrd="0" presId="urn:microsoft.com/office/officeart/2005/8/layout/process1"/>
    <dgm:cxn modelId="{C87E4BB3-4B7A-47C0-8FF1-B3B1737D3A51}" type="presParOf" srcId="{C43CD08F-B903-4EE5-B5F7-FAC00CBC96AF}" destId="{7E4B4513-4488-4DF8-9C53-39BA24F1E111}" srcOrd="0" destOrd="0" presId="urn:microsoft.com/office/officeart/2005/8/layout/process1"/>
    <dgm:cxn modelId="{FF735674-4739-4562-B49F-818C4B57EE3F}" type="presParOf" srcId="{223AFE6E-A69A-4860-A507-BA5A521D19D2}" destId="{69385630-FE91-424C-8899-5E3603856EFD}" srcOrd="2" destOrd="0" presId="urn:microsoft.com/office/officeart/2005/8/layout/process1"/>
    <dgm:cxn modelId="{6B8BD5B4-01E9-4545-B2B8-8882CE576433}" type="presParOf" srcId="{223AFE6E-A69A-4860-A507-BA5A521D19D2}" destId="{E5DE8907-690D-419B-9A3F-52253D0F2FD3}" srcOrd="3" destOrd="0" presId="urn:microsoft.com/office/officeart/2005/8/layout/process1"/>
    <dgm:cxn modelId="{4E958B31-59F2-45A0-8716-DBB03F0CAE0F}" type="presParOf" srcId="{E5DE8907-690D-419B-9A3F-52253D0F2FD3}" destId="{FEF1D3B0-5994-49DF-8819-06C8D8AE436B}" srcOrd="0" destOrd="0" presId="urn:microsoft.com/office/officeart/2005/8/layout/process1"/>
    <dgm:cxn modelId="{4D7C8CDC-B085-4A14-83B6-9BBB0DBDB8DA}" type="presParOf" srcId="{223AFE6E-A69A-4860-A507-BA5A521D19D2}" destId="{9DBC8EA6-8B46-4FB3-A9A4-084B1D00930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6C1B4F-50BF-436C-AAC0-85CD8729B4AB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A50C22-11F9-457A-A0CC-A8E342200D05}">
      <dgm:prSet phldrT="[Текст]" custT="1"/>
      <dgm:spPr/>
      <dgm:t>
        <a:bodyPr/>
        <a:lstStyle/>
        <a:p>
          <a:r>
            <a:rPr lang="ru-RU" sz="2000" dirty="0" smtClean="0">
              <a:latin typeface="Arial" pitchFamily="34" charset="0"/>
              <a:cs typeface="Arial" pitchFamily="34" charset="0"/>
            </a:rPr>
            <a:t>Обратный осмос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983E5069-9489-45DE-B7B3-36C1049387C7}" type="parTrans" cxnId="{D7F04813-EFC4-44F0-8393-22F2087027C2}">
      <dgm:prSet/>
      <dgm:spPr/>
      <dgm:t>
        <a:bodyPr/>
        <a:lstStyle/>
        <a:p>
          <a:endParaRPr lang="ru-RU"/>
        </a:p>
      </dgm:t>
    </dgm:pt>
    <dgm:pt modelId="{0D5F9826-88E9-421F-BA42-F086E68DF775}" type="sibTrans" cxnId="{D7F04813-EFC4-44F0-8393-22F2087027C2}">
      <dgm:prSet/>
      <dgm:spPr/>
      <dgm:t>
        <a:bodyPr/>
        <a:lstStyle/>
        <a:p>
          <a:endParaRPr lang="ru-RU"/>
        </a:p>
      </dgm:t>
    </dgm:pt>
    <dgm:pt modelId="{D5D34375-D9A6-4784-880A-2D57375B2F77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Обессоливание  морской воды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514E02E5-3CC1-4D67-80EB-9B0849B02D10}" type="parTrans" cxnId="{E3E719B2-4A86-4826-A91E-41B99675181C}">
      <dgm:prSet custT="1"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0474D8C0-4DC7-420D-998A-A320EC7A81E9}" type="sibTrans" cxnId="{E3E719B2-4A86-4826-A91E-41B99675181C}">
      <dgm:prSet/>
      <dgm:spPr/>
      <dgm:t>
        <a:bodyPr/>
        <a:lstStyle/>
        <a:p>
          <a:endParaRPr lang="ru-RU"/>
        </a:p>
      </dgm:t>
    </dgm:pt>
    <dgm:pt modelId="{B4B08704-35D7-4FE0-A4BD-CFD4754622E0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Получение сверхчистой воды для микроэлектроники, </a:t>
          </a:r>
          <a:r>
            <a:rPr lang="ru-RU" sz="1400" dirty="0" err="1" smtClean="0">
              <a:latin typeface="Arial" pitchFamily="34" charset="0"/>
              <a:cs typeface="Arial" pitchFamily="34" charset="0"/>
            </a:rPr>
            <a:t>котелен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, медицины и др.</a:t>
          </a:r>
        </a:p>
        <a:p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82CCACAB-BAEA-4E3D-BA63-F503ACDC7FB5}" type="parTrans" cxnId="{D69001CB-1C67-4015-88AE-FF9AA3AED308}">
      <dgm:prSet custT="1"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703A6FF-196A-40B1-98EA-07E94BBE9CA9}" type="sibTrans" cxnId="{D69001CB-1C67-4015-88AE-FF9AA3AED308}">
      <dgm:prSet/>
      <dgm:spPr/>
      <dgm:t>
        <a:bodyPr/>
        <a:lstStyle/>
        <a:p>
          <a:endParaRPr lang="ru-RU"/>
        </a:p>
      </dgm:t>
    </dgm:pt>
    <dgm:pt modelId="{CA2FB0CF-C9B4-4D94-9AB5-D683190EAB73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Улучшение качества воды после традиционных методов обработки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A11D7CF5-24BA-46B7-A19C-0E8115087B05}" type="parTrans" cxnId="{AFC1E339-CD4A-446C-94EA-1CF061DDCEF2}">
      <dgm:prSet custT="1"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795FB2D9-02B5-4088-B3F1-05895F445A7A}" type="sibTrans" cxnId="{AFC1E339-CD4A-446C-94EA-1CF061DDCEF2}">
      <dgm:prSet/>
      <dgm:spPr/>
      <dgm:t>
        <a:bodyPr/>
        <a:lstStyle/>
        <a:p>
          <a:endParaRPr lang="ru-RU"/>
        </a:p>
      </dgm:t>
    </dgm:pt>
    <dgm:pt modelId="{6A0ED6FA-4A39-4EC3-A3A7-76514DCA791D}">
      <dgm:prSet phldrT="[Текст]" custT="1"/>
      <dgm:spPr/>
      <dgm:t>
        <a:bodyPr/>
        <a:lstStyle/>
        <a:p>
          <a:r>
            <a:rPr lang="ru-RU" sz="1400" dirty="0" smtClean="0">
              <a:latin typeface="Arial" pitchFamily="34" charset="0"/>
              <a:cs typeface="Arial" pitchFamily="34" charset="0"/>
            </a:rPr>
            <a:t>Обработка сточных вод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E9684AE3-2C64-4937-9640-B37D4EBC70C8}" type="parTrans" cxnId="{4C4A28C4-6449-4D38-9630-14B3EE344382}">
      <dgm:prSet custT="1"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2D43042C-89A0-49CA-BE8C-B112812FFDE4}" type="sibTrans" cxnId="{4C4A28C4-6449-4D38-9630-14B3EE344382}">
      <dgm:prSet/>
      <dgm:spPr/>
      <dgm:t>
        <a:bodyPr/>
        <a:lstStyle/>
        <a:p>
          <a:endParaRPr lang="ru-RU"/>
        </a:p>
      </dgm:t>
    </dgm:pt>
    <dgm:pt modelId="{22565D75-222E-40F1-A71E-D0CBAFEA7CA2}" type="pres">
      <dgm:prSet presAssocID="{F36C1B4F-50BF-436C-AAC0-85CD8729B4A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E378E6B-58F5-4986-9202-2D133EFBA058}" type="pres">
      <dgm:prSet presAssocID="{E6A50C22-11F9-457A-A0CC-A8E342200D05}" presName="centerShape" presStyleLbl="node0" presStyleIdx="0" presStyleCnt="1" custScaleX="147174"/>
      <dgm:spPr/>
      <dgm:t>
        <a:bodyPr/>
        <a:lstStyle/>
        <a:p>
          <a:endParaRPr lang="ru-RU"/>
        </a:p>
      </dgm:t>
    </dgm:pt>
    <dgm:pt modelId="{240036DD-7D5E-42E3-90A1-E830538D329D}" type="pres">
      <dgm:prSet presAssocID="{514E02E5-3CC1-4D67-80EB-9B0849B02D10}" presName="parTrans" presStyleLbl="sibTrans2D1" presStyleIdx="0" presStyleCnt="4" custScaleX="147174"/>
      <dgm:spPr/>
      <dgm:t>
        <a:bodyPr/>
        <a:lstStyle/>
        <a:p>
          <a:endParaRPr lang="ru-RU"/>
        </a:p>
      </dgm:t>
    </dgm:pt>
    <dgm:pt modelId="{B640BFFB-E358-4834-9484-821E8FECA807}" type="pres">
      <dgm:prSet presAssocID="{514E02E5-3CC1-4D67-80EB-9B0849B02D1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6F0B414D-1BD4-4615-90D1-A999BFC3B180}" type="pres">
      <dgm:prSet presAssocID="{D5D34375-D9A6-4784-880A-2D57375B2F77}" presName="node" presStyleLbl="node1" presStyleIdx="0" presStyleCnt="4" custScaleX="147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0E01B-2290-4F58-9A30-34C98A90DB7B}" type="pres">
      <dgm:prSet presAssocID="{82CCACAB-BAEA-4E3D-BA63-F503ACDC7FB5}" presName="parTrans" presStyleLbl="sibTrans2D1" presStyleIdx="1" presStyleCnt="4" custScaleX="147172"/>
      <dgm:spPr/>
      <dgm:t>
        <a:bodyPr/>
        <a:lstStyle/>
        <a:p>
          <a:endParaRPr lang="ru-RU"/>
        </a:p>
      </dgm:t>
    </dgm:pt>
    <dgm:pt modelId="{21B24D49-3EC9-442D-9234-6B42020F1C6A}" type="pres">
      <dgm:prSet presAssocID="{82CCACAB-BAEA-4E3D-BA63-F503ACDC7FB5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6841F3F3-5BCE-4AC5-8EE7-C9563DE349C2}" type="pres">
      <dgm:prSet presAssocID="{B4B08704-35D7-4FE0-A4BD-CFD4754622E0}" presName="node" presStyleLbl="node1" presStyleIdx="1" presStyleCnt="4" custScaleX="147174" custRadScaleRad="1307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7D7BBE-2609-46E1-B776-0F950C82CCAE}" type="pres">
      <dgm:prSet presAssocID="{A11D7CF5-24BA-46B7-A19C-0E8115087B05}" presName="parTrans" presStyleLbl="sibTrans2D1" presStyleIdx="2" presStyleCnt="4" custScaleX="147174"/>
      <dgm:spPr/>
      <dgm:t>
        <a:bodyPr/>
        <a:lstStyle/>
        <a:p>
          <a:endParaRPr lang="ru-RU"/>
        </a:p>
      </dgm:t>
    </dgm:pt>
    <dgm:pt modelId="{84201AE8-E8B2-4EB2-BD4E-EFC5AC8E2D5E}" type="pres">
      <dgm:prSet presAssocID="{A11D7CF5-24BA-46B7-A19C-0E8115087B05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097110A-9663-4DC7-940F-855ECF957CE4}" type="pres">
      <dgm:prSet presAssocID="{CA2FB0CF-C9B4-4D94-9AB5-D683190EAB73}" presName="node" presStyleLbl="node1" presStyleIdx="2" presStyleCnt="4" custScaleX="147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3384E4-F719-4CED-B31C-F6F437B204F3}" type="pres">
      <dgm:prSet presAssocID="{E9684AE3-2C64-4937-9640-B37D4EBC70C8}" presName="parTrans" presStyleLbl="sibTrans2D1" presStyleIdx="3" presStyleCnt="4" custScaleX="147172"/>
      <dgm:spPr/>
      <dgm:t>
        <a:bodyPr/>
        <a:lstStyle/>
        <a:p>
          <a:endParaRPr lang="ru-RU"/>
        </a:p>
      </dgm:t>
    </dgm:pt>
    <dgm:pt modelId="{5F99280C-440B-47BF-88DC-8A1FE03872A9}" type="pres">
      <dgm:prSet presAssocID="{E9684AE3-2C64-4937-9640-B37D4EBC70C8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9DCE87F-F717-4AE1-9780-855603E3FB05}" type="pres">
      <dgm:prSet presAssocID="{6A0ED6FA-4A39-4EC3-A3A7-76514DCA791D}" presName="node" presStyleLbl="node1" presStyleIdx="3" presStyleCnt="4" custScaleX="147174" custRadScaleRad="133402" custRadScaleInc="-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F655B1F-0C7C-405E-A5BF-D5AC1E046E6A}" type="presOf" srcId="{82CCACAB-BAEA-4E3D-BA63-F503ACDC7FB5}" destId="{1B10E01B-2290-4F58-9A30-34C98A90DB7B}" srcOrd="0" destOrd="0" presId="urn:microsoft.com/office/officeart/2005/8/layout/radial5"/>
    <dgm:cxn modelId="{D69001CB-1C67-4015-88AE-FF9AA3AED308}" srcId="{E6A50C22-11F9-457A-A0CC-A8E342200D05}" destId="{B4B08704-35D7-4FE0-A4BD-CFD4754622E0}" srcOrd="1" destOrd="0" parTransId="{82CCACAB-BAEA-4E3D-BA63-F503ACDC7FB5}" sibTransId="{A703A6FF-196A-40B1-98EA-07E94BBE9CA9}"/>
    <dgm:cxn modelId="{B3E06011-6895-4229-94C9-2334C85A4BC0}" type="presOf" srcId="{6A0ED6FA-4A39-4EC3-A3A7-76514DCA791D}" destId="{39DCE87F-F717-4AE1-9780-855603E3FB05}" srcOrd="0" destOrd="0" presId="urn:microsoft.com/office/officeart/2005/8/layout/radial5"/>
    <dgm:cxn modelId="{B1782E44-4F8B-4BBA-8259-EE86A729A4E8}" type="presOf" srcId="{F36C1B4F-50BF-436C-AAC0-85CD8729B4AB}" destId="{22565D75-222E-40F1-A71E-D0CBAFEA7CA2}" srcOrd="0" destOrd="0" presId="urn:microsoft.com/office/officeart/2005/8/layout/radial5"/>
    <dgm:cxn modelId="{2689D2E5-46D4-47F0-BA00-E5C32DB14371}" type="presOf" srcId="{E9684AE3-2C64-4937-9640-B37D4EBC70C8}" destId="{5F99280C-440B-47BF-88DC-8A1FE03872A9}" srcOrd="1" destOrd="0" presId="urn:microsoft.com/office/officeart/2005/8/layout/radial5"/>
    <dgm:cxn modelId="{700FB2DF-FE77-4044-9359-B00F92D39389}" type="presOf" srcId="{82CCACAB-BAEA-4E3D-BA63-F503ACDC7FB5}" destId="{21B24D49-3EC9-442D-9234-6B42020F1C6A}" srcOrd="1" destOrd="0" presId="urn:microsoft.com/office/officeart/2005/8/layout/radial5"/>
    <dgm:cxn modelId="{AFC1E339-CD4A-446C-94EA-1CF061DDCEF2}" srcId="{E6A50C22-11F9-457A-A0CC-A8E342200D05}" destId="{CA2FB0CF-C9B4-4D94-9AB5-D683190EAB73}" srcOrd="2" destOrd="0" parTransId="{A11D7CF5-24BA-46B7-A19C-0E8115087B05}" sibTransId="{795FB2D9-02B5-4088-B3F1-05895F445A7A}"/>
    <dgm:cxn modelId="{92E360A2-C398-4D85-8F70-5FA64B2A55C7}" type="presOf" srcId="{A11D7CF5-24BA-46B7-A19C-0E8115087B05}" destId="{84201AE8-E8B2-4EB2-BD4E-EFC5AC8E2D5E}" srcOrd="1" destOrd="0" presId="urn:microsoft.com/office/officeart/2005/8/layout/radial5"/>
    <dgm:cxn modelId="{B85A52C9-749A-4FE9-9642-2E8C3138271E}" type="presOf" srcId="{514E02E5-3CC1-4D67-80EB-9B0849B02D10}" destId="{240036DD-7D5E-42E3-90A1-E830538D329D}" srcOrd="0" destOrd="0" presId="urn:microsoft.com/office/officeart/2005/8/layout/radial5"/>
    <dgm:cxn modelId="{EB7D0C30-46CA-467A-946E-DFEACDB4BC2A}" type="presOf" srcId="{E6A50C22-11F9-457A-A0CC-A8E342200D05}" destId="{8E378E6B-58F5-4986-9202-2D133EFBA058}" srcOrd="0" destOrd="0" presId="urn:microsoft.com/office/officeart/2005/8/layout/radial5"/>
    <dgm:cxn modelId="{4C4A28C4-6449-4D38-9630-14B3EE344382}" srcId="{E6A50C22-11F9-457A-A0CC-A8E342200D05}" destId="{6A0ED6FA-4A39-4EC3-A3A7-76514DCA791D}" srcOrd="3" destOrd="0" parTransId="{E9684AE3-2C64-4937-9640-B37D4EBC70C8}" sibTransId="{2D43042C-89A0-49CA-BE8C-B112812FFDE4}"/>
    <dgm:cxn modelId="{D7F04813-EFC4-44F0-8393-22F2087027C2}" srcId="{F36C1B4F-50BF-436C-AAC0-85CD8729B4AB}" destId="{E6A50C22-11F9-457A-A0CC-A8E342200D05}" srcOrd="0" destOrd="0" parTransId="{983E5069-9489-45DE-B7B3-36C1049387C7}" sibTransId="{0D5F9826-88E9-421F-BA42-F086E68DF775}"/>
    <dgm:cxn modelId="{83674A5C-E7DC-4F95-A475-2D70EB5BF0F5}" type="presOf" srcId="{514E02E5-3CC1-4D67-80EB-9B0849B02D10}" destId="{B640BFFB-E358-4834-9484-821E8FECA807}" srcOrd="1" destOrd="0" presId="urn:microsoft.com/office/officeart/2005/8/layout/radial5"/>
    <dgm:cxn modelId="{397F3F48-E678-4C7A-8E9C-5CC01B727AD7}" type="presOf" srcId="{A11D7CF5-24BA-46B7-A19C-0E8115087B05}" destId="{097D7BBE-2609-46E1-B776-0F950C82CCAE}" srcOrd="0" destOrd="0" presId="urn:microsoft.com/office/officeart/2005/8/layout/radial5"/>
    <dgm:cxn modelId="{80C131FA-0215-49A3-82F5-54D66DDC6A48}" type="presOf" srcId="{B4B08704-35D7-4FE0-A4BD-CFD4754622E0}" destId="{6841F3F3-5BCE-4AC5-8EE7-C9563DE349C2}" srcOrd="0" destOrd="0" presId="urn:microsoft.com/office/officeart/2005/8/layout/radial5"/>
    <dgm:cxn modelId="{0741217B-BDC1-4C13-9B20-A2599D7CE93D}" type="presOf" srcId="{D5D34375-D9A6-4784-880A-2D57375B2F77}" destId="{6F0B414D-1BD4-4615-90D1-A999BFC3B180}" srcOrd="0" destOrd="0" presId="urn:microsoft.com/office/officeart/2005/8/layout/radial5"/>
    <dgm:cxn modelId="{E3E719B2-4A86-4826-A91E-41B99675181C}" srcId="{E6A50C22-11F9-457A-A0CC-A8E342200D05}" destId="{D5D34375-D9A6-4784-880A-2D57375B2F77}" srcOrd="0" destOrd="0" parTransId="{514E02E5-3CC1-4D67-80EB-9B0849B02D10}" sibTransId="{0474D8C0-4DC7-420D-998A-A320EC7A81E9}"/>
    <dgm:cxn modelId="{5524B27A-93E7-4D1F-AEDD-47DEA6AE9642}" type="presOf" srcId="{CA2FB0CF-C9B4-4D94-9AB5-D683190EAB73}" destId="{A097110A-9663-4DC7-940F-855ECF957CE4}" srcOrd="0" destOrd="0" presId="urn:microsoft.com/office/officeart/2005/8/layout/radial5"/>
    <dgm:cxn modelId="{9822BFDB-76C1-45B9-991B-3F0325354C1A}" type="presOf" srcId="{E9684AE3-2C64-4937-9640-B37D4EBC70C8}" destId="{9D3384E4-F719-4CED-B31C-F6F437B204F3}" srcOrd="0" destOrd="0" presId="urn:microsoft.com/office/officeart/2005/8/layout/radial5"/>
    <dgm:cxn modelId="{C6478461-80A3-4319-88D1-A5AF088EA808}" type="presParOf" srcId="{22565D75-222E-40F1-A71E-D0CBAFEA7CA2}" destId="{8E378E6B-58F5-4986-9202-2D133EFBA058}" srcOrd="0" destOrd="0" presId="urn:microsoft.com/office/officeart/2005/8/layout/radial5"/>
    <dgm:cxn modelId="{CE5EE274-EDAC-4726-81B9-84351B8B8AE2}" type="presParOf" srcId="{22565D75-222E-40F1-A71E-D0CBAFEA7CA2}" destId="{240036DD-7D5E-42E3-90A1-E830538D329D}" srcOrd="1" destOrd="0" presId="urn:microsoft.com/office/officeart/2005/8/layout/radial5"/>
    <dgm:cxn modelId="{0050C3B9-FE16-4A51-8A6F-D7947FAC5EBA}" type="presParOf" srcId="{240036DD-7D5E-42E3-90A1-E830538D329D}" destId="{B640BFFB-E358-4834-9484-821E8FECA807}" srcOrd="0" destOrd="0" presId="urn:microsoft.com/office/officeart/2005/8/layout/radial5"/>
    <dgm:cxn modelId="{4CF49063-BC61-4848-8001-BF8CFC021386}" type="presParOf" srcId="{22565D75-222E-40F1-A71E-D0CBAFEA7CA2}" destId="{6F0B414D-1BD4-4615-90D1-A999BFC3B180}" srcOrd="2" destOrd="0" presId="urn:microsoft.com/office/officeart/2005/8/layout/radial5"/>
    <dgm:cxn modelId="{1E34154E-E873-4FE2-B1CC-7067A1BCD025}" type="presParOf" srcId="{22565D75-222E-40F1-A71E-D0CBAFEA7CA2}" destId="{1B10E01B-2290-4F58-9A30-34C98A90DB7B}" srcOrd="3" destOrd="0" presId="urn:microsoft.com/office/officeart/2005/8/layout/radial5"/>
    <dgm:cxn modelId="{2569B54F-C97D-4ADE-B438-A99E2B0A3928}" type="presParOf" srcId="{1B10E01B-2290-4F58-9A30-34C98A90DB7B}" destId="{21B24D49-3EC9-442D-9234-6B42020F1C6A}" srcOrd="0" destOrd="0" presId="urn:microsoft.com/office/officeart/2005/8/layout/radial5"/>
    <dgm:cxn modelId="{9EFEC9A4-B338-447C-8E42-1DCD1F972FAD}" type="presParOf" srcId="{22565D75-222E-40F1-A71E-D0CBAFEA7CA2}" destId="{6841F3F3-5BCE-4AC5-8EE7-C9563DE349C2}" srcOrd="4" destOrd="0" presId="urn:microsoft.com/office/officeart/2005/8/layout/radial5"/>
    <dgm:cxn modelId="{291B7C45-32C3-4BB4-8196-E6CC2328D25F}" type="presParOf" srcId="{22565D75-222E-40F1-A71E-D0CBAFEA7CA2}" destId="{097D7BBE-2609-46E1-B776-0F950C82CCAE}" srcOrd="5" destOrd="0" presId="urn:microsoft.com/office/officeart/2005/8/layout/radial5"/>
    <dgm:cxn modelId="{7BE3F206-2C18-4ADB-B62D-B09A6E5FCBC6}" type="presParOf" srcId="{097D7BBE-2609-46E1-B776-0F950C82CCAE}" destId="{84201AE8-E8B2-4EB2-BD4E-EFC5AC8E2D5E}" srcOrd="0" destOrd="0" presId="urn:microsoft.com/office/officeart/2005/8/layout/radial5"/>
    <dgm:cxn modelId="{A2534EE6-0A11-4033-9EDA-2254F34CAA0D}" type="presParOf" srcId="{22565D75-222E-40F1-A71E-D0CBAFEA7CA2}" destId="{A097110A-9663-4DC7-940F-855ECF957CE4}" srcOrd="6" destOrd="0" presId="urn:microsoft.com/office/officeart/2005/8/layout/radial5"/>
    <dgm:cxn modelId="{D946D7A9-309B-4DC5-8483-8CBAEF793085}" type="presParOf" srcId="{22565D75-222E-40F1-A71E-D0CBAFEA7CA2}" destId="{9D3384E4-F719-4CED-B31C-F6F437B204F3}" srcOrd="7" destOrd="0" presId="urn:microsoft.com/office/officeart/2005/8/layout/radial5"/>
    <dgm:cxn modelId="{80B7A042-3DE2-489E-820C-1BDDE9577215}" type="presParOf" srcId="{9D3384E4-F719-4CED-B31C-F6F437B204F3}" destId="{5F99280C-440B-47BF-88DC-8A1FE03872A9}" srcOrd="0" destOrd="0" presId="urn:microsoft.com/office/officeart/2005/8/layout/radial5"/>
    <dgm:cxn modelId="{1C82A2E6-5A0E-4B7E-8435-110CEB3BC302}" type="presParOf" srcId="{22565D75-222E-40F1-A71E-D0CBAFEA7CA2}" destId="{39DCE87F-F717-4AE1-9780-855603E3FB05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000A5-E191-4117-AA24-6A3E502DAB7E}">
      <dsp:nvSpPr>
        <dsp:cNvPr id="0" name=""/>
        <dsp:cNvSpPr/>
      </dsp:nvSpPr>
      <dsp:spPr>
        <a:xfrm>
          <a:off x="6721" y="660089"/>
          <a:ext cx="2008845" cy="1205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Дозирование реагента</a:t>
          </a:r>
          <a:endParaRPr lang="ru-RU" sz="1800" kern="1200" dirty="0"/>
        </a:p>
      </dsp:txBody>
      <dsp:txXfrm>
        <a:off x="42023" y="695391"/>
        <a:ext cx="1938241" cy="1134703"/>
      </dsp:txXfrm>
    </dsp:sp>
    <dsp:sp modelId="{C43CD08F-B903-4EE5-B5F7-FAC00CBC96AF}">
      <dsp:nvSpPr>
        <dsp:cNvPr id="0" name=""/>
        <dsp:cNvSpPr/>
      </dsp:nvSpPr>
      <dsp:spPr>
        <a:xfrm>
          <a:off x="2216450" y="1013646"/>
          <a:ext cx="425875" cy="498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216450" y="1113285"/>
        <a:ext cx="298113" cy="298915"/>
      </dsp:txXfrm>
    </dsp:sp>
    <dsp:sp modelId="{69385630-FE91-424C-8899-5E3603856EFD}">
      <dsp:nvSpPr>
        <dsp:cNvPr id="0" name=""/>
        <dsp:cNvSpPr/>
      </dsp:nvSpPr>
      <dsp:spPr>
        <a:xfrm>
          <a:off x="2819104" y="660089"/>
          <a:ext cx="2008845" cy="1205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Формирование зародышей кристаллов</a:t>
          </a:r>
          <a:endParaRPr lang="ru-RU" sz="1800" kern="1200" dirty="0"/>
        </a:p>
      </dsp:txBody>
      <dsp:txXfrm>
        <a:off x="2854406" y="695391"/>
        <a:ext cx="1938241" cy="1134703"/>
      </dsp:txXfrm>
    </dsp:sp>
    <dsp:sp modelId="{E5DE8907-690D-419B-9A3F-52253D0F2FD3}">
      <dsp:nvSpPr>
        <dsp:cNvPr id="0" name=""/>
        <dsp:cNvSpPr/>
      </dsp:nvSpPr>
      <dsp:spPr>
        <a:xfrm>
          <a:off x="5028834" y="1013646"/>
          <a:ext cx="425875" cy="4981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028834" y="1113285"/>
        <a:ext cx="298113" cy="298915"/>
      </dsp:txXfrm>
    </dsp:sp>
    <dsp:sp modelId="{9DBC8EA6-8B46-4FB3-A9A4-084B1D009309}">
      <dsp:nvSpPr>
        <dsp:cNvPr id="0" name=""/>
        <dsp:cNvSpPr/>
      </dsp:nvSpPr>
      <dsp:spPr>
        <a:xfrm>
          <a:off x="5631487" y="660089"/>
          <a:ext cx="2008845" cy="12053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Ультрафильтрация</a:t>
          </a:r>
          <a:endParaRPr lang="ru-RU" sz="1800" kern="1200" dirty="0"/>
        </a:p>
      </dsp:txBody>
      <dsp:txXfrm>
        <a:off x="5666789" y="695391"/>
        <a:ext cx="1938241" cy="11347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78E6B-58F5-4986-9202-2D133EFBA058}">
      <dsp:nvSpPr>
        <dsp:cNvPr id="0" name=""/>
        <dsp:cNvSpPr/>
      </dsp:nvSpPr>
      <dsp:spPr>
        <a:xfrm>
          <a:off x="3264846" y="2222248"/>
          <a:ext cx="2334649" cy="1586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itchFamily="34" charset="0"/>
              <a:cs typeface="Arial" pitchFamily="34" charset="0"/>
            </a:rPr>
            <a:t>Обратный осмос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>
        <a:off x="3606747" y="2454559"/>
        <a:ext cx="1650847" cy="1121697"/>
      </dsp:txXfrm>
    </dsp:sp>
    <dsp:sp modelId="{240036DD-7D5E-42E3-90A1-E830538D329D}">
      <dsp:nvSpPr>
        <dsp:cNvPr id="0" name=""/>
        <dsp:cNvSpPr/>
      </dsp:nvSpPr>
      <dsp:spPr>
        <a:xfrm rot="16200000">
          <a:off x="4185468" y="1645787"/>
          <a:ext cx="493404" cy="539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" pitchFamily="34" charset="0"/>
            <a:cs typeface="Arial" pitchFamily="34" charset="0"/>
          </a:endParaRPr>
        </a:p>
      </dsp:txBody>
      <dsp:txXfrm>
        <a:off x="4259479" y="1827668"/>
        <a:ext cx="345383" cy="323608"/>
      </dsp:txXfrm>
    </dsp:sp>
    <dsp:sp modelId="{6F0B414D-1BD4-4615-90D1-A999BFC3B180}">
      <dsp:nvSpPr>
        <dsp:cNvPr id="0" name=""/>
        <dsp:cNvSpPr/>
      </dsp:nvSpPr>
      <dsp:spPr>
        <a:xfrm>
          <a:off x="3264846" y="3378"/>
          <a:ext cx="2334649" cy="1586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Обессоливание  морской воды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3606747" y="235689"/>
        <a:ext cx="1650847" cy="1121697"/>
      </dsp:txXfrm>
    </dsp:sp>
    <dsp:sp modelId="{1B10E01B-2290-4F58-9A30-34C98A90DB7B}">
      <dsp:nvSpPr>
        <dsp:cNvPr id="0" name=""/>
        <dsp:cNvSpPr/>
      </dsp:nvSpPr>
      <dsp:spPr>
        <a:xfrm>
          <a:off x="5653350" y="2745734"/>
          <a:ext cx="442207" cy="539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" pitchFamily="34" charset="0"/>
            <a:cs typeface="Arial" pitchFamily="34" charset="0"/>
          </a:endParaRPr>
        </a:p>
      </dsp:txBody>
      <dsp:txXfrm>
        <a:off x="5653350" y="2853604"/>
        <a:ext cx="309545" cy="323608"/>
      </dsp:txXfrm>
    </dsp:sp>
    <dsp:sp modelId="{6841F3F3-5BCE-4AC5-8EE7-C9563DE349C2}">
      <dsp:nvSpPr>
        <dsp:cNvPr id="0" name=""/>
        <dsp:cNvSpPr/>
      </dsp:nvSpPr>
      <dsp:spPr>
        <a:xfrm>
          <a:off x="6166419" y="2222248"/>
          <a:ext cx="2334649" cy="1586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Получение сверхчистой воды для микроэлектроники, </a:t>
          </a:r>
          <a:r>
            <a:rPr lang="ru-RU" sz="1400" kern="1200" dirty="0" err="1" smtClean="0">
              <a:latin typeface="Arial" pitchFamily="34" charset="0"/>
              <a:cs typeface="Arial" pitchFamily="34" charset="0"/>
            </a:rPr>
            <a:t>котелен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, медицины и др.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6508320" y="2454559"/>
        <a:ext cx="1650847" cy="1121697"/>
      </dsp:txXfrm>
    </dsp:sp>
    <dsp:sp modelId="{097D7BBE-2609-46E1-B776-0F950C82CCAE}">
      <dsp:nvSpPr>
        <dsp:cNvPr id="0" name=""/>
        <dsp:cNvSpPr/>
      </dsp:nvSpPr>
      <dsp:spPr>
        <a:xfrm rot="5400000">
          <a:off x="4185468" y="3845681"/>
          <a:ext cx="493404" cy="539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" pitchFamily="34" charset="0"/>
            <a:cs typeface="Arial" pitchFamily="34" charset="0"/>
          </a:endParaRPr>
        </a:p>
      </dsp:txBody>
      <dsp:txXfrm>
        <a:off x="4259479" y="3879541"/>
        <a:ext cx="345383" cy="323608"/>
      </dsp:txXfrm>
    </dsp:sp>
    <dsp:sp modelId="{A097110A-9663-4DC7-940F-855ECF957CE4}">
      <dsp:nvSpPr>
        <dsp:cNvPr id="0" name=""/>
        <dsp:cNvSpPr/>
      </dsp:nvSpPr>
      <dsp:spPr>
        <a:xfrm>
          <a:off x="3264846" y="4441119"/>
          <a:ext cx="2334649" cy="1586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Улучшение качества воды после традиционных методов обработки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3606747" y="4673430"/>
        <a:ext cx="1650847" cy="1121697"/>
      </dsp:txXfrm>
    </dsp:sp>
    <dsp:sp modelId="{9D3384E4-F719-4CED-B31C-F6F437B204F3}">
      <dsp:nvSpPr>
        <dsp:cNvPr id="0" name=""/>
        <dsp:cNvSpPr/>
      </dsp:nvSpPr>
      <dsp:spPr>
        <a:xfrm rot="10766277">
          <a:off x="2717666" y="2760160"/>
          <a:ext cx="487896" cy="5393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latin typeface="Arial" pitchFamily="34" charset="0"/>
            <a:cs typeface="Arial" pitchFamily="34" charset="0"/>
          </a:endParaRPr>
        </a:p>
      </dsp:txBody>
      <dsp:txXfrm rot="10800000">
        <a:off x="2864031" y="2867312"/>
        <a:ext cx="341527" cy="323608"/>
      </dsp:txXfrm>
    </dsp:sp>
    <dsp:sp modelId="{39DCE87F-F717-4AE1-9780-855603E3FB05}">
      <dsp:nvSpPr>
        <dsp:cNvPr id="0" name=""/>
        <dsp:cNvSpPr/>
      </dsp:nvSpPr>
      <dsp:spPr>
        <a:xfrm>
          <a:off x="304971" y="2251285"/>
          <a:ext cx="2334649" cy="15863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itchFamily="34" charset="0"/>
              <a:cs typeface="Arial" pitchFamily="34" charset="0"/>
            </a:rPr>
            <a:t>Обработка сточных вод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646872" y="2483596"/>
        <a:ext cx="1650847" cy="1121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A30E-10BB-0740-A310-0D97DC3C6B99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685800"/>
            <a:ext cx="4895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AA70D-C8BF-114A-A0B5-169E55F2B5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453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4637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9274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73911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98548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23185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47822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72459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97096" algn="l" defTabSz="524637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AA70D-C8BF-114A-A0B5-169E55F2B5A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0AA70D-C8BF-114A-A0B5-169E55F2B5A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9982" y="2349386"/>
            <a:ext cx="9179799" cy="1621111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965" y="4285615"/>
            <a:ext cx="7559834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4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9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3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8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23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72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97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771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02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49173" y="334377"/>
            <a:ext cx="2868687" cy="7116431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37486" y="334377"/>
            <a:ext cx="8431691" cy="7116431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21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96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53107" y="4859832"/>
            <a:ext cx="9179799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53107" y="3205459"/>
            <a:ext cx="9179799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46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92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7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85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23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78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724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970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38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7486" y="1946734"/>
            <a:ext cx="5649252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66734" y="1946734"/>
            <a:ext cx="5651126" cy="55040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47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9988" y="302865"/>
            <a:ext cx="9719787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988" y="1692889"/>
            <a:ext cx="4771771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9988" y="2398404"/>
            <a:ext cx="4771771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86130" y="1692889"/>
            <a:ext cx="4773645" cy="7055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4637" indent="0">
              <a:buNone/>
              <a:defRPr sz="2300" b="1"/>
            </a:lvl2pPr>
            <a:lvl3pPr marL="1049274" indent="0">
              <a:buNone/>
              <a:defRPr sz="2100" b="1"/>
            </a:lvl3pPr>
            <a:lvl4pPr marL="1573911" indent="0">
              <a:buNone/>
              <a:defRPr sz="1800" b="1"/>
            </a:lvl4pPr>
            <a:lvl5pPr marL="2098548" indent="0">
              <a:buNone/>
              <a:defRPr sz="1800" b="1"/>
            </a:lvl5pPr>
            <a:lvl6pPr marL="2623185" indent="0">
              <a:buNone/>
              <a:defRPr sz="1800" b="1"/>
            </a:lvl6pPr>
            <a:lvl7pPr marL="3147822" indent="0">
              <a:buNone/>
              <a:defRPr sz="1800" b="1"/>
            </a:lvl7pPr>
            <a:lvl8pPr marL="3672459" indent="0">
              <a:buNone/>
              <a:defRPr sz="1800" b="1"/>
            </a:lvl8pPr>
            <a:lvl9pPr marL="4197096" indent="0">
              <a:buNone/>
              <a:defRPr sz="18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86130" y="2398404"/>
            <a:ext cx="4773645" cy="435739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356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997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12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9989" y="301113"/>
            <a:ext cx="355304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22407" y="301114"/>
            <a:ext cx="6037368" cy="645468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989" y="1582597"/>
            <a:ext cx="355304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578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116829" y="5293995"/>
            <a:ext cx="6479858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116829" y="675755"/>
            <a:ext cx="6479858" cy="4537710"/>
          </a:xfrm>
        </p:spPr>
        <p:txBody>
          <a:bodyPr/>
          <a:lstStyle>
            <a:lvl1pPr marL="0" indent="0">
              <a:buNone/>
              <a:defRPr sz="3700"/>
            </a:lvl1pPr>
            <a:lvl2pPr marL="524637" indent="0">
              <a:buNone/>
              <a:defRPr sz="3200"/>
            </a:lvl2pPr>
            <a:lvl3pPr marL="1049274" indent="0">
              <a:buNone/>
              <a:defRPr sz="2800"/>
            </a:lvl3pPr>
            <a:lvl4pPr marL="1573911" indent="0">
              <a:buNone/>
              <a:defRPr sz="2300"/>
            </a:lvl4pPr>
            <a:lvl5pPr marL="2098548" indent="0">
              <a:buNone/>
              <a:defRPr sz="2300"/>
            </a:lvl5pPr>
            <a:lvl6pPr marL="2623185" indent="0">
              <a:buNone/>
              <a:defRPr sz="2300"/>
            </a:lvl6pPr>
            <a:lvl7pPr marL="3147822" indent="0">
              <a:buNone/>
              <a:defRPr sz="2300"/>
            </a:lvl7pPr>
            <a:lvl8pPr marL="3672459" indent="0">
              <a:buNone/>
              <a:defRPr sz="2300"/>
            </a:lvl8pPr>
            <a:lvl9pPr marL="4197096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16829" y="5918981"/>
            <a:ext cx="6479858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4637" indent="0">
              <a:buNone/>
              <a:defRPr sz="1400"/>
            </a:lvl2pPr>
            <a:lvl3pPr marL="1049274" indent="0">
              <a:buNone/>
              <a:defRPr sz="1100"/>
            </a:lvl3pPr>
            <a:lvl4pPr marL="1573911" indent="0">
              <a:buNone/>
              <a:defRPr sz="1000"/>
            </a:lvl4pPr>
            <a:lvl5pPr marL="2098548" indent="0">
              <a:buNone/>
              <a:defRPr sz="1000"/>
            </a:lvl5pPr>
            <a:lvl6pPr marL="2623185" indent="0">
              <a:buNone/>
              <a:defRPr sz="1000"/>
            </a:lvl6pPr>
            <a:lvl7pPr marL="3147822" indent="0">
              <a:buNone/>
              <a:defRPr sz="1000"/>
            </a:lvl7pPr>
            <a:lvl8pPr marL="3672459" indent="0">
              <a:buNone/>
              <a:defRPr sz="1000"/>
            </a:lvl8pPr>
            <a:lvl9pPr marL="4197096" indent="0">
              <a:buNone/>
              <a:defRPr sz="10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964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988" y="302865"/>
            <a:ext cx="9719787" cy="1260475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988" y="1764666"/>
            <a:ext cx="9719787" cy="4991131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9988" y="7009642"/>
            <a:ext cx="251994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64521-9098-B345-90FA-ED72584552AC}" type="datetimeFigureOut">
              <a:rPr lang="ru-RU" smtClean="0"/>
              <a:pPr/>
              <a:t>08.10.2015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89919" y="7009642"/>
            <a:ext cx="341992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739830" y="7009642"/>
            <a:ext cx="2519945" cy="402652"/>
          </a:xfrm>
          <a:prstGeom prst="rect">
            <a:avLst/>
          </a:prstGeom>
        </p:spPr>
        <p:txBody>
          <a:bodyPr vert="horz" lIns="104927" tIns="52464" rIns="104927" bIns="5246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31F3E-F055-7C44-A880-066B490B57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60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46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478" indent="-393478" algn="l" defTabSz="524637" rtl="0" eaLnBrk="1" latinLnBrk="0" hangingPunct="1">
        <a:spcBef>
          <a:spcPct val="20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52535" indent="-327898" algn="l" defTabSz="5246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11593" indent="-262319" algn="l" defTabSz="524637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6230" indent="-262319" algn="l" defTabSz="5246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60867" indent="-262319" algn="l" defTabSz="5246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5504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10141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34778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59415" indent="-262319" algn="l" defTabSz="5246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4637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9274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911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98548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3185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47822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72459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97096" algn="l" defTabSz="5246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emf"/><Relationship Id="rId9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4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43.jpeg"/><Relationship Id="rId4" Type="http://schemas.openxmlformats.org/officeDocument/2006/relationships/diagramData" Target="../diagrams/data1.xml"/><Relationship Id="rId9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emf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cia.gov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emf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8" y="6350"/>
            <a:ext cx="10693400" cy="75565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16112" y="2724330"/>
            <a:ext cx="9179799" cy="212900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600" b="1" dirty="0" smtClean="0"/>
              <a:t>Мембранная технология  - </a:t>
            </a:r>
            <a:br>
              <a:rPr lang="ru-RU" sz="3600" b="1" dirty="0" smtClean="0"/>
            </a:br>
            <a:r>
              <a:rPr lang="ru-RU" sz="3600" b="1" dirty="0" smtClean="0"/>
              <a:t>новое направление </a:t>
            </a:r>
            <a:br>
              <a:rPr lang="ru-RU" sz="3600" b="1" dirty="0" smtClean="0"/>
            </a:br>
            <a:r>
              <a:rPr lang="ru-RU" sz="3600" b="1" dirty="0" smtClean="0"/>
              <a:t>в науке и технике</a:t>
            </a:r>
            <a:endParaRPr lang="ru-RU" sz="3600" b="1" dirty="0">
              <a:latin typeface="Arial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528" y="5162550"/>
            <a:ext cx="4859872" cy="1932728"/>
          </a:xfrm>
        </p:spPr>
        <p:txBody>
          <a:bodyPr>
            <a:normAutofit fontScale="92500"/>
          </a:bodyPr>
          <a:lstStyle/>
          <a:p>
            <a:pPr algn="l">
              <a:lnSpc>
                <a:spcPct val="90000"/>
              </a:lnSpc>
            </a:pPr>
            <a:r>
              <a:rPr lang="ru-RU" sz="2400" dirty="0" err="1" smtClean="0">
                <a:solidFill>
                  <a:schemeClr val="tx1"/>
                </a:solidFill>
                <a:latin typeface="Arial"/>
                <a:cs typeface="Arial"/>
              </a:rPr>
              <a:t>Свитцов</a:t>
            </a:r>
            <a:r>
              <a:rPr lang="ru-RU" sz="2400" dirty="0" smtClean="0">
                <a:solidFill>
                  <a:schemeClr val="tx1"/>
                </a:solidFill>
                <a:latin typeface="Arial"/>
                <a:cs typeface="Arial"/>
              </a:rPr>
              <a:t> Алексей Александрович,</a:t>
            </a:r>
          </a:p>
          <a:p>
            <a:pPr algn="l">
              <a:lnSpc>
                <a:spcPct val="90000"/>
              </a:lnSpc>
            </a:pPr>
            <a:r>
              <a:rPr lang="ru-RU" sz="2400" dirty="0" smtClean="0">
                <a:solidFill>
                  <a:schemeClr val="tx1"/>
                </a:solidFill>
                <a:latin typeface="Arial"/>
                <a:cs typeface="Arial"/>
              </a:rPr>
              <a:t>Доцент</a:t>
            </a:r>
          </a:p>
          <a:p>
            <a:pPr algn="l">
              <a:lnSpc>
                <a:spcPct val="90000"/>
              </a:lnSpc>
            </a:pPr>
            <a:r>
              <a:rPr lang="ru-RU" sz="2400" dirty="0" smtClean="0">
                <a:solidFill>
                  <a:schemeClr val="tx1"/>
                </a:solidFill>
                <a:latin typeface="Arial"/>
                <a:cs typeface="Arial"/>
              </a:rPr>
              <a:t>кафедры мембранной технологии</a:t>
            </a:r>
          </a:p>
          <a:p>
            <a:pPr algn="l">
              <a:lnSpc>
                <a:spcPct val="90000"/>
              </a:lnSpc>
            </a:pPr>
            <a:r>
              <a:rPr lang="ru-RU" sz="2400" dirty="0" smtClean="0">
                <a:solidFill>
                  <a:schemeClr val="tx1"/>
                </a:solidFill>
                <a:latin typeface="Arial"/>
                <a:cs typeface="Arial"/>
              </a:rPr>
              <a:t>РХТУ им. Д.И. Менделеева </a:t>
            </a:r>
            <a:r>
              <a:rPr lang="ru-RU" sz="2100" dirty="0" smtClean="0">
                <a:solidFill>
                  <a:schemeClr val="tx1"/>
                </a:solidFill>
                <a:latin typeface="Arial"/>
                <a:cs typeface="Arial"/>
              </a:rPr>
              <a:t/>
            </a:r>
            <a:br>
              <a:rPr lang="ru-RU" sz="2100" dirty="0" smtClean="0">
                <a:solidFill>
                  <a:schemeClr val="tx1"/>
                </a:solidFill>
                <a:latin typeface="Arial"/>
                <a:cs typeface="Arial"/>
              </a:rPr>
            </a:br>
            <a:endParaRPr lang="ru-RU" sz="21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80" y="723898"/>
            <a:ext cx="2491856" cy="1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2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600" b="1" noProof="0" dirty="0" smtClean="0">
                <a:latin typeface="Arial"/>
                <a:cs typeface="Arial"/>
              </a:rPr>
              <a:t>Рулонный мембранный элемент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https://scontent.xx.fbcdn.net/hphotos-xaf1/t31.0-8/11794562_1122805107749777_6189772694880828141_o.jpg"/>
          <p:cNvPicPr>
            <a:picLocks noChangeAspect="1" noChangeArrowheads="1"/>
          </p:cNvPicPr>
          <p:nvPr/>
        </p:nvPicPr>
        <p:blipFill>
          <a:blip r:embed="rId3"/>
          <a:srcRect l="5893" t="8878" r="4012" b="21524"/>
          <a:stretch>
            <a:fillRect/>
          </a:stretch>
        </p:blipFill>
        <p:spPr bwMode="auto">
          <a:xfrm>
            <a:off x="3145335" y="4185527"/>
            <a:ext cx="6554743" cy="3377323"/>
          </a:xfrm>
          <a:prstGeom prst="rect">
            <a:avLst/>
          </a:prstGeom>
          <a:noFill/>
        </p:spPr>
      </p:pic>
      <p:pic>
        <p:nvPicPr>
          <p:cNvPr id="1026" name="Picture 2" descr="E:\!Лариса\Pictures\Завод РМ\IMAG1480.jpg"/>
          <p:cNvPicPr>
            <a:picLocks noChangeAspect="1" noChangeArrowheads="1"/>
          </p:cNvPicPr>
          <p:nvPr/>
        </p:nvPicPr>
        <p:blipFill>
          <a:blip r:embed="rId4"/>
          <a:srcRect r="22488"/>
          <a:stretch>
            <a:fillRect/>
          </a:stretch>
        </p:blipFill>
        <p:spPr bwMode="auto">
          <a:xfrm>
            <a:off x="520665" y="1550308"/>
            <a:ext cx="5249340" cy="3817703"/>
          </a:xfrm>
          <a:prstGeom prst="rect">
            <a:avLst/>
          </a:prstGeom>
          <a:noFill/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9" y="361950"/>
            <a:ext cx="7077188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ctr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Намоточная машина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0722" name="Picture 2" descr="E:\!Лариса\Desktop\Текущие документы\Образовательная программа 2012\РМ Нанотех\P11209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9943" y="1284849"/>
            <a:ext cx="4484914" cy="5979886"/>
          </a:xfrm>
          <a:prstGeom prst="rect">
            <a:avLst/>
          </a:prstGeom>
          <a:noFill/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251359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ctr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Тестирование модулей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1746" name="Picture 2" descr="E:\!Лариса\Desktop\Текущие документы\Образовательная программа 2012\РМ Нанотех\P1120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5078" y="1140244"/>
            <a:ext cx="4684826" cy="6246435"/>
          </a:xfrm>
          <a:prstGeom prst="rect">
            <a:avLst/>
          </a:prstGeom>
          <a:noFill/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02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638498" y="2635015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638498" y="2633079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3060828" y="2497137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512185" y="405493"/>
            <a:ext cx="8011205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Схема работы мембранной установки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Рисунок 3" descr="2.2а копи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490553"/>
            <a:ext cx="677862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" descr="2.2а копия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0338" y="2490553"/>
            <a:ext cx="6777037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Группа 4"/>
          <p:cNvGrpSpPr>
            <a:grpSpLocks/>
          </p:cNvGrpSpPr>
          <p:nvPr/>
        </p:nvGrpSpPr>
        <p:grpSpPr bwMode="auto">
          <a:xfrm>
            <a:off x="1000125" y="2606440"/>
            <a:ext cx="7778750" cy="3825875"/>
            <a:chOff x="0" y="1071546"/>
            <a:chExt cx="8922315" cy="4387988"/>
          </a:xfrm>
        </p:grpSpPr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0" y="2786058"/>
              <a:ext cx="1904689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исх. раствор</a:t>
              </a:r>
            </a:p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" name="TextBox 6"/>
            <p:cNvSpPr txBox="1">
              <a:spLocks noChangeArrowheads="1"/>
            </p:cNvSpPr>
            <p:nvPr/>
          </p:nvSpPr>
          <p:spPr bwMode="auto">
            <a:xfrm>
              <a:off x="7000892" y="2476022"/>
              <a:ext cx="1921423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концентрат</a:t>
              </a:r>
            </a:p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" name="TextBox 7"/>
            <p:cNvSpPr txBox="1">
              <a:spLocks noChangeArrowheads="1"/>
            </p:cNvSpPr>
            <p:nvPr/>
          </p:nvSpPr>
          <p:spPr bwMode="auto">
            <a:xfrm>
              <a:off x="5091466" y="4429132"/>
              <a:ext cx="140936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2400" i="1">
                  <a:latin typeface="Calibri" pitchFamily="34" charset="0"/>
                </a:rPr>
                <a:t>пермеат</a:t>
              </a:r>
            </a:p>
          </p:txBody>
        </p:sp>
        <p:sp>
          <p:nvSpPr>
            <p:cNvPr id="19" name="TextBox 8"/>
            <p:cNvSpPr txBox="1">
              <a:spLocks noChangeArrowheads="1"/>
            </p:cNvSpPr>
            <p:nvPr/>
          </p:nvSpPr>
          <p:spPr bwMode="auto">
            <a:xfrm>
              <a:off x="571472" y="5000636"/>
              <a:ext cx="211873" cy="458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 sz="2000" i="1">
                <a:latin typeface="Calibri" pitchFamily="34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1169959" y="1462070"/>
              <a:ext cx="1119756" cy="670084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 flipV="1">
              <a:off x="2821503" y="1392883"/>
              <a:ext cx="1285444" cy="642771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 rot="5400000">
              <a:off x="6666280" y="1503041"/>
              <a:ext cx="919474" cy="555368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/>
            <p:cNvCxnSpPr/>
            <p:nvPr/>
          </p:nvCxnSpPr>
          <p:spPr>
            <a:xfrm rot="5400000" flipH="1" flipV="1">
              <a:off x="2571130" y="3429383"/>
              <a:ext cx="1214435" cy="64277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762000" y="1973028"/>
            <a:ext cx="26257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нагнетательный 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насос</a:t>
            </a:r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3359150" y="1539641"/>
            <a:ext cx="19288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latin typeface="Calibri" pitchFamily="34" charset="0"/>
              </a:rPr>
              <a:t>мембранный</a:t>
            </a:r>
            <a:br>
              <a:rPr lang="ru-RU" sz="2400" i="1" dirty="0">
                <a:latin typeface="Calibri" pitchFamily="34" charset="0"/>
              </a:rPr>
            </a:br>
            <a:r>
              <a:rPr lang="ru-RU" sz="2400" i="1" dirty="0">
                <a:latin typeface="Calibri" pitchFamily="34" charset="0"/>
              </a:rPr>
              <a:t> аппарат</a:t>
            </a:r>
          </a:p>
        </p:txBody>
      </p:sp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6924675" y="2263540"/>
            <a:ext cx="13604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>
                <a:latin typeface="Calibri" pitchFamily="34" charset="0"/>
              </a:rPr>
              <a:t>дроссель</a:t>
            </a:r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1785938" y="5575065"/>
            <a:ext cx="2581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i="1">
                <a:latin typeface="Calibri" pitchFamily="34" charset="0"/>
              </a:rPr>
              <a:t>полупроницаемая</a:t>
            </a:r>
            <a:br>
              <a:rPr lang="ru-RU" sz="2400" i="1">
                <a:latin typeface="Calibri" pitchFamily="34" charset="0"/>
              </a:rPr>
            </a:br>
            <a:r>
              <a:rPr lang="ru-RU" sz="2400" i="1">
                <a:latin typeface="Calibri" pitchFamily="34" charset="0"/>
              </a:rPr>
              <a:t>мембрана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714375" y="1990490"/>
            <a:ext cx="8501063" cy="52149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3606800" y="3636728"/>
            <a:ext cx="571500" cy="285750"/>
          </a:xfrm>
          <a:prstGeom prst="rightArrow">
            <a:avLst/>
          </a:prstGeom>
          <a:solidFill>
            <a:srgbClr val="24648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" name="Рисунок 33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66252" y="4171716"/>
            <a:ext cx="351413" cy="484949"/>
          </a:xfrm>
          <a:prstGeom prst="rect">
            <a:avLst/>
          </a:prstGeom>
        </p:spPr>
      </p:pic>
      <p:pic>
        <p:nvPicPr>
          <p:cNvPr id="35" name="Рисунок 34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668704" y="4171715"/>
            <a:ext cx="329451" cy="326222"/>
          </a:xfrm>
          <a:prstGeom prst="rect">
            <a:avLst/>
          </a:prstGeom>
        </p:spPr>
      </p:pic>
      <p:pic>
        <p:nvPicPr>
          <p:cNvPr id="36" name="Рисунок 35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5052" y="4152666"/>
            <a:ext cx="351413" cy="484949"/>
          </a:xfrm>
          <a:prstGeom prst="rect">
            <a:avLst/>
          </a:prstGeom>
        </p:spPr>
      </p:pic>
      <p:pic>
        <p:nvPicPr>
          <p:cNvPr id="37" name="Рисунок 36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27504" y="4152665"/>
            <a:ext cx="329451" cy="326222"/>
          </a:xfrm>
          <a:prstGeom prst="rect">
            <a:avLst/>
          </a:prstGeom>
        </p:spPr>
      </p:pic>
      <p:pic>
        <p:nvPicPr>
          <p:cNvPr id="38" name="Рисунок 37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7352" y="4165366"/>
            <a:ext cx="351413" cy="484949"/>
          </a:xfrm>
          <a:prstGeom prst="rect">
            <a:avLst/>
          </a:prstGeom>
        </p:spPr>
      </p:pic>
      <p:pic>
        <p:nvPicPr>
          <p:cNvPr id="39" name="Рисунок 38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49804" y="4165365"/>
            <a:ext cx="329451" cy="326222"/>
          </a:xfrm>
          <a:prstGeom prst="rect">
            <a:avLst/>
          </a:prstGeom>
        </p:spPr>
      </p:pic>
      <p:pic>
        <p:nvPicPr>
          <p:cNvPr id="40" name="Рисунок 39" descr="Безимени-1.png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76002" y="4159016"/>
            <a:ext cx="351413" cy="484949"/>
          </a:xfrm>
          <a:prstGeom prst="rect">
            <a:avLst/>
          </a:prstGeom>
        </p:spPr>
      </p:pic>
      <p:pic>
        <p:nvPicPr>
          <p:cNvPr id="41" name="Рисунок 40" descr="Безимени-2.png"/>
          <p:cNvPicPr>
            <a:picLocks noChangeAspect="1"/>
          </p:cNvPicPr>
          <p:nvPr/>
        </p:nvPicPr>
        <p:blipFill>
          <a:blip r:embed="rId6" cstate="screen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78454" y="4159015"/>
            <a:ext cx="329451" cy="326222"/>
          </a:xfrm>
          <a:prstGeom prst="rect">
            <a:avLst/>
          </a:prstGeom>
        </p:spPr>
      </p:pic>
      <p:pic>
        <p:nvPicPr>
          <p:cNvPr id="42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0.22153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Фото малой  настенной установки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6082" name="Picture 2" descr="http://filtr16.ru/netcat_files/123/198/h_810bd782f4cb6cca93547d9c120e4c7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3140" y="2155134"/>
            <a:ext cx="6968682" cy="4599331"/>
          </a:xfrm>
          <a:prstGeom prst="rect">
            <a:avLst/>
          </a:prstGeom>
          <a:noFill/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Фото промышленной установки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Рисунок 8" descr="http://www.altair-aqua.ru/other_fotos/umf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087950"/>
            <a:ext cx="3743953" cy="393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www.ecsenta.ru/images/present950/vodopodgotovka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9"/>
          <a:stretch/>
        </p:blipFill>
        <p:spPr bwMode="auto">
          <a:xfrm>
            <a:off x="4200262" y="1930400"/>
            <a:ext cx="5615929" cy="411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Изображение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1798298" y="5143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Уравнение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разности химических и </a:t>
            </a:r>
            <a:r>
              <a:rPr kumimoji="0" lang="ru-RU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электро-химических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потенциалов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/>
          <a:srcRect l="36942" t="62469" r="27857" b="20703"/>
          <a:stretch>
            <a:fillRect/>
          </a:stretch>
        </p:blipFill>
        <p:spPr bwMode="auto">
          <a:xfrm>
            <a:off x="1352748" y="1930400"/>
            <a:ext cx="7772288" cy="2090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/>
          <a:srcRect l="35643" t="52324" r="25653" b="36543"/>
          <a:stretch>
            <a:fillRect/>
          </a:stretch>
        </p:blipFill>
        <p:spPr bwMode="auto">
          <a:xfrm>
            <a:off x="1352748" y="4718504"/>
            <a:ext cx="7078140" cy="114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701019" y="312057"/>
            <a:ext cx="789577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2800" b="1" dirty="0" smtClean="0">
                <a:latin typeface="Arial"/>
                <a:cs typeface="Arial"/>
              </a:rPr>
              <a:t>Классификация мембранных процессов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060848"/>
            <a:ext cx="8136904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зависимости от преобладающего градиента мы имеем различные мембранные процессы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		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∆P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баромембранные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∆T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термомембранные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∆a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диффзуионные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;	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			∆U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электромембранные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Разделение воздуха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6" descr="list11-pictur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050" y="1453547"/>
            <a:ext cx="8358188" cy="5556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Разделение углеводородных газов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4"/>
          <a:srcRect l="25000" t="39444" r="30312" b="18889"/>
          <a:stretch>
            <a:fillRect/>
          </a:stretch>
        </p:blipFill>
        <p:spPr bwMode="auto">
          <a:xfrm>
            <a:off x="1295399" y="1371600"/>
            <a:ext cx="81724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/>
          <a:srcRect l="25146" t="40741" r="49849" b="30040"/>
          <a:stretch>
            <a:fillRect/>
          </a:stretch>
        </p:blipFill>
        <p:spPr bwMode="auto">
          <a:xfrm>
            <a:off x="135460" y="4331834"/>
            <a:ext cx="4573019" cy="300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" contras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5"/>
          <a:stretch>
            <a:fillRect/>
          </a:stretch>
        </p:blipFill>
        <p:spPr bwMode="auto">
          <a:xfrm>
            <a:off x="452302" y="2184400"/>
            <a:ext cx="9096331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  <p:sp>
        <p:nvSpPr>
          <p:cNvPr id="26" name="Содержимое 14"/>
          <p:cNvSpPr>
            <a:spLocks noGrp="1"/>
          </p:cNvSpPr>
          <p:nvPr>
            <p:ph sz="half" idx="2"/>
          </p:nvPr>
        </p:nvSpPr>
        <p:spPr>
          <a:xfrm>
            <a:off x="855325" y="2184400"/>
            <a:ext cx="7993760" cy="194007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3200" dirty="0" smtClean="0">
                <a:latin typeface="Arial"/>
                <a:cs typeface="Arial"/>
              </a:rPr>
              <a:t>Мембрана – барьер, разделяющий две фазы и обеспечивающий избирательный перенос веществ из одной фазы в другую.</a:t>
            </a:r>
            <a:endParaRPr lang="ru-RU" sz="32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988799" y="361950"/>
            <a:ext cx="7559834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600" b="1" noProof="0" dirty="0" smtClean="0">
                <a:latin typeface="Arial"/>
                <a:cs typeface="Arial"/>
              </a:rPr>
              <a:t>Что такое мембрана?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err="1" smtClean="0">
                <a:latin typeface="Arial"/>
                <a:cs typeface="Arial"/>
              </a:rPr>
              <a:t>Гемодиализатор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" name="Picture 4" descr="http://www.nano-tech.kz/images/2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54" y="3005137"/>
            <a:ext cx="33337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3" descr="5.5 копия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460" y="1371600"/>
            <a:ext cx="7179794" cy="486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52748" y="361950"/>
            <a:ext cx="811510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2800" b="1" dirty="0" smtClean="0">
                <a:latin typeface="Arial"/>
                <a:cs typeface="Arial"/>
              </a:rPr>
              <a:t>Электродиализ </a:t>
            </a:r>
          </a:p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2800" b="1" dirty="0" smtClean="0">
                <a:latin typeface="Arial"/>
                <a:cs typeface="Arial"/>
              </a:rPr>
              <a:t>с биполярными мембранами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Picture 9" descr="схема-для-анимации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697294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err="1" smtClean="0">
                <a:latin typeface="Arial"/>
                <a:cs typeface="Arial"/>
              </a:rPr>
              <a:t>Первапорация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4572000" y="2143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Овал 11"/>
          <p:cNvSpPr>
            <a:spLocks noChangeAspect="1"/>
          </p:cNvSpPr>
          <p:nvPr/>
        </p:nvSpPr>
        <p:spPr>
          <a:xfrm>
            <a:off x="4357688" y="22955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Овал 13"/>
          <p:cNvSpPr>
            <a:spLocks noChangeAspect="1"/>
          </p:cNvSpPr>
          <p:nvPr/>
        </p:nvSpPr>
        <p:spPr>
          <a:xfrm>
            <a:off x="4143375" y="2143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>
            <a:spLocks noChangeAspect="1"/>
          </p:cNvSpPr>
          <p:nvPr/>
        </p:nvSpPr>
        <p:spPr>
          <a:xfrm>
            <a:off x="4500563" y="25622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>
            <a:spLocks noChangeAspect="1"/>
          </p:cNvSpPr>
          <p:nvPr/>
        </p:nvSpPr>
        <p:spPr>
          <a:xfrm>
            <a:off x="4286250" y="2714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>
            <a:spLocks noChangeAspect="1"/>
          </p:cNvSpPr>
          <p:nvPr/>
        </p:nvSpPr>
        <p:spPr>
          <a:xfrm>
            <a:off x="4071938" y="25622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Овал 18"/>
          <p:cNvSpPr>
            <a:spLocks noChangeAspect="1"/>
          </p:cNvSpPr>
          <p:nvPr/>
        </p:nvSpPr>
        <p:spPr>
          <a:xfrm>
            <a:off x="4572000" y="28575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9"/>
          <p:cNvSpPr>
            <a:spLocks noChangeAspect="1"/>
          </p:cNvSpPr>
          <p:nvPr/>
        </p:nvSpPr>
        <p:spPr>
          <a:xfrm>
            <a:off x="4357688" y="30099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Овал 20"/>
          <p:cNvSpPr>
            <a:spLocks noChangeAspect="1"/>
          </p:cNvSpPr>
          <p:nvPr/>
        </p:nvSpPr>
        <p:spPr>
          <a:xfrm>
            <a:off x="4143375" y="285750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Овал 21"/>
          <p:cNvSpPr>
            <a:spLocks noChangeAspect="1"/>
          </p:cNvSpPr>
          <p:nvPr/>
        </p:nvSpPr>
        <p:spPr>
          <a:xfrm>
            <a:off x="4572000" y="3205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Овал 22"/>
          <p:cNvSpPr>
            <a:spLocks noChangeAspect="1"/>
          </p:cNvSpPr>
          <p:nvPr/>
        </p:nvSpPr>
        <p:spPr>
          <a:xfrm>
            <a:off x="4286250" y="33575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Овал 24"/>
          <p:cNvSpPr>
            <a:spLocks noChangeAspect="1"/>
          </p:cNvSpPr>
          <p:nvPr/>
        </p:nvSpPr>
        <p:spPr>
          <a:xfrm>
            <a:off x="4071938" y="3205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Овал 25"/>
          <p:cNvSpPr>
            <a:spLocks noChangeAspect="1"/>
          </p:cNvSpPr>
          <p:nvPr/>
        </p:nvSpPr>
        <p:spPr>
          <a:xfrm>
            <a:off x="4500563" y="20716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Овал 26"/>
          <p:cNvSpPr>
            <a:spLocks noChangeAspect="1"/>
          </p:cNvSpPr>
          <p:nvPr/>
        </p:nvSpPr>
        <p:spPr>
          <a:xfrm>
            <a:off x="4286250" y="22240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Овал 27"/>
          <p:cNvSpPr>
            <a:spLocks noChangeAspect="1"/>
          </p:cNvSpPr>
          <p:nvPr/>
        </p:nvSpPr>
        <p:spPr>
          <a:xfrm>
            <a:off x="4071938" y="20716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Овал 29"/>
          <p:cNvSpPr>
            <a:spLocks noChangeAspect="1"/>
          </p:cNvSpPr>
          <p:nvPr/>
        </p:nvSpPr>
        <p:spPr>
          <a:xfrm>
            <a:off x="4500563" y="24907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Овал 31"/>
          <p:cNvSpPr>
            <a:spLocks noChangeAspect="1"/>
          </p:cNvSpPr>
          <p:nvPr/>
        </p:nvSpPr>
        <p:spPr>
          <a:xfrm>
            <a:off x="4214813" y="26431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Овал 32"/>
          <p:cNvSpPr>
            <a:spLocks noChangeAspect="1"/>
          </p:cNvSpPr>
          <p:nvPr/>
        </p:nvSpPr>
        <p:spPr>
          <a:xfrm>
            <a:off x="4000500" y="249078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Овал 33"/>
          <p:cNvSpPr>
            <a:spLocks noChangeAspect="1"/>
          </p:cNvSpPr>
          <p:nvPr/>
        </p:nvSpPr>
        <p:spPr>
          <a:xfrm>
            <a:off x="4500563" y="2786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>
            <a:spLocks noChangeAspect="1"/>
          </p:cNvSpPr>
          <p:nvPr/>
        </p:nvSpPr>
        <p:spPr>
          <a:xfrm>
            <a:off x="4286250" y="29384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>
            <a:spLocks noChangeAspect="1"/>
          </p:cNvSpPr>
          <p:nvPr/>
        </p:nvSpPr>
        <p:spPr>
          <a:xfrm>
            <a:off x="4071938" y="2786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>
            <a:spLocks noChangeAspect="1"/>
          </p:cNvSpPr>
          <p:nvPr/>
        </p:nvSpPr>
        <p:spPr>
          <a:xfrm>
            <a:off x="4500563" y="3133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Овал 37"/>
          <p:cNvSpPr>
            <a:spLocks noChangeAspect="1"/>
          </p:cNvSpPr>
          <p:nvPr/>
        </p:nvSpPr>
        <p:spPr>
          <a:xfrm>
            <a:off x="4214813" y="32861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Овал 38"/>
          <p:cNvSpPr>
            <a:spLocks noChangeAspect="1"/>
          </p:cNvSpPr>
          <p:nvPr/>
        </p:nvSpPr>
        <p:spPr>
          <a:xfrm>
            <a:off x="4000500" y="3133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TextBox 1"/>
          <p:cNvSpPr txBox="1">
            <a:spLocks noChangeArrowheads="1"/>
          </p:cNvSpPr>
          <p:nvPr/>
        </p:nvSpPr>
        <p:spPr bwMode="auto">
          <a:xfrm>
            <a:off x="714375" y="404813"/>
            <a:ext cx="7786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>
              <a:latin typeface="Calibri" pitchFamily="34" charset="0"/>
            </a:endParaRPr>
          </a:p>
        </p:txBody>
      </p:sp>
      <p:sp>
        <p:nvSpPr>
          <p:cNvPr id="42" name="Овал 41"/>
          <p:cNvSpPr>
            <a:spLocks noChangeAspect="1"/>
          </p:cNvSpPr>
          <p:nvPr/>
        </p:nvSpPr>
        <p:spPr>
          <a:xfrm>
            <a:off x="4572000" y="3571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>
            <a:spLocks noChangeAspect="1"/>
          </p:cNvSpPr>
          <p:nvPr/>
        </p:nvSpPr>
        <p:spPr>
          <a:xfrm>
            <a:off x="4286250" y="37242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>
            <a:spLocks noChangeAspect="1"/>
          </p:cNvSpPr>
          <p:nvPr/>
        </p:nvSpPr>
        <p:spPr>
          <a:xfrm>
            <a:off x="4071938" y="3571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Овал 44"/>
          <p:cNvSpPr>
            <a:spLocks noChangeAspect="1"/>
          </p:cNvSpPr>
          <p:nvPr/>
        </p:nvSpPr>
        <p:spPr>
          <a:xfrm>
            <a:off x="4500563" y="39909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>
            <a:spLocks noChangeAspect="1"/>
          </p:cNvSpPr>
          <p:nvPr/>
        </p:nvSpPr>
        <p:spPr>
          <a:xfrm>
            <a:off x="4214813" y="41433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Овал 46"/>
          <p:cNvSpPr>
            <a:spLocks noChangeAspect="1"/>
          </p:cNvSpPr>
          <p:nvPr/>
        </p:nvSpPr>
        <p:spPr>
          <a:xfrm>
            <a:off x="4000500" y="39909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>
            <a:spLocks noChangeAspect="1"/>
          </p:cNvSpPr>
          <p:nvPr/>
        </p:nvSpPr>
        <p:spPr>
          <a:xfrm>
            <a:off x="4572000" y="42862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Овал 48"/>
          <p:cNvSpPr>
            <a:spLocks noChangeAspect="1"/>
          </p:cNvSpPr>
          <p:nvPr/>
        </p:nvSpPr>
        <p:spPr>
          <a:xfrm>
            <a:off x="4286250" y="44386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0" name="Овал 49"/>
          <p:cNvSpPr>
            <a:spLocks noChangeAspect="1"/>
          </p:cNvSpPr>
          <p:nvPr/>
        </p:nvSpPr>
        <p:spPr>
          <a:xfrm>
            <a:off x="4071938" y="4286250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Овал 50"/>
          <p:cNvSpPr>
            <a:spLocks noChangeAspect="1"/>
          </p:cNvSpPr>
          <p:nvPr/>
        </p:nvSpPr>
        <p:spPr>
          <a:xfrm>
            <a:off x="4500563" y="46339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" name="Овал 51"/>
          <p:cNvSpPr>
            <a:spLocks noChangeAspect="1"/>
          </p:cNvSpPr>
          <p:nvPr/>
        </p:nvSpPr>
        <p:spPr>
          <a:xfrm>
            <a:off x="4214813" y="47863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" name="Овал 52"/>
          <p:cNvSpPr>
            <a:spLocks noChangeAspect="1"/>
          </p:cNvSpPr>
          <p:nvPr/>
        </p:nvSpPr>
        <p:spPr>
          <a:xfrm>
            <a:off x="4000500" y="46339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>
            <a:spLocks noChangeAspect="1"/>
          </p:cNvSpPr>
          <p:nvPr/>
        </p:nvSpPr>
        <p:spPr>
          <a:xfrm>
            <a:off x="4500563" y="35004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54"/>
          <p:cNvSpPr>
            <a:spLocks noChangeAspect="1"/>
          </p:cNvSpPr>
          <p:nvPr/>
        </p:nvSpPr>
        <p:spPr>
          <a:xfrm>
            <a:off x="4214813" y="36528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>
            <a:spLocks noChangeAspect="1"/>
          </p:cNvSpPr>
          <p:nvPr/>
        </p:nvSpPr>
        <p:spPr>
          <a:xfrm>
            <a:off x="4000500" y="35004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>
            <a:spLocks noChangeAspect="1"/>
          </p:cNvSpPr>
          <p:nvPr/>
        </p:nvSpPr>
        <p:spPr>
          <a:xfrm>
            <a:off x="4429125" y="39195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Овал 57"/>
          <p:cNvSpPr>
            <a:spLocks noChangeAspect="1"/>
          </p:cNvSpPr>
          <p:nvPr/>
        </p:nvSpPr>
        <p:spPr>
          <a:xfrm>
            <a:off x="4143375" y="40719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" name="Овал 58"/>
          <p:cNvSpPr>
            <a:spLocks noChangeAspect="1"/>
          </p:cNvSpPr>
          <p:nvPr/>
        </p:nvSpPr>
        <p:spPr>
          <a:xfrm>
            <a:off x="3929063" y="3919538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>
            <a:spLocks noChangeAspect="1"/>
          </p:cNvSpPr>
          <p:nvPr/>
        </p:nvSpPr>
        <p:spPr>
          <a:xfrm>
            <a:off x="4500563" y="42148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>
            <a:spLocks noChangeAspect="1"/>
          </p:cNvSpPr>
          <p:nvPr/>
        </p:nvSpPr>
        <p:spPr>
          <a:xfrm>
            <a:off x="4214813" y="43672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>
            <a:spLocks noChangeAspect="1"/>
          </p:cNvSpPr>
          <p:nvPr/>
        </p:nvSpPr>
        <p:spPr>
          <a:xfrm>
            <a:off x="4000500" y="421481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" name="Овал 62"/>
          <p:cNvSpPr>
            <a:spLocks noChangeAspect="1"/>
          </p:cNvSpPr>
          <p:nvPr/>
        </p:nvSpPr>
        <p:spPr>
          <a:xfrm>
            <a:off x="4429125" y="45624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Овал 63"/>
          <p:cNvSpPr>
            <a:spLocks noChangeAspect="1"/>
          </p:cNvSpPr>
          <p:nvPr/>
        </p:nvSpPr>
        <p:spPr>
          <a:xfrm>
            <a:off x="4143375" y="47148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" name="Овал 64"/>
          <p:cNvSpPr>
            <a:spLocks noChangeAspect="1"/>
          </p:cNvSpPr>
          <p:nvPr/>
        </p:nvSpPr>
        <p:spPr>
          <a:xfrm>
            <a:off x="3929063" y="456247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65"/>
          <p:cNvSpPr>
            <a:spLocks noChangeAspect="1"/>
          </p:cNvSpPr>
          <p:nvPr/>
        </p:nvSpPr>
        <p:spPr>
          <a:xfrm>
            <a:off x="4500563" y="5072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Овал 66"/>
          <p:cNvSpPr>
            <a:spLocks noChangeAspect="1"/>
          </p:cNvSpPr>
          <p:nvPr/>
        </p:nvSpPr>
        <p:spPr>
          <a:xfrm>
            <a:off x="4214813" y="52244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8" name="Овал 67"/>
          <p:cNvSpPr>
            <a:spLocks noChangeAspect="1"/>
          </p:cNvSpPr>
          <p:nvPr/>
        </p:nvSpPr>
        <p:spPr>
          <a:xfrm>
            <a:off x="4000500" y="50720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9" name="Овал 68"/>
          <p:cNvSpPr>
            <a:spLocks noChangeAspect="1"/>
          </p:cNvSpPr>
          <p:nvPr/>
        </p:nvSpPr>
        <p:spPr>
          <a:xfrm>
            <a:off x="4429125" y="5491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0" name="Овал 69"/>
          <p:cNvSpPr>
            <a:spLocks noChangeAspect="1"/>
          </p:cNvSpPr>
          <p:nvPr/>
        </p:nvSpPr>
        <p:spPr>
          <a:xfrm>
            <a:off x="3929063" y="5491163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1" name="Овал 70"/>
          <p:cNvSpPr>
            <a:spLocks noChangeAspect="1"/>
          </p:cNvSpPr>
          <p:nvPr/>
        </p:nvSpPr>
        <p:spPr>
          <a:xfrm>
            <a:off x="4429125" y="5000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Овал 71"/>
          <p:cNvSpPr>
            <a:spLocks noChangeAspect="1"/>
          </p:cNvSpPr>
          <p:nvPr/>
        </p:nvSpPr>
        <p:spPr>
          <a:xfrm>
            <a:off x="4143375" y="51530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3" name="Овал 72"/>
          <p:cNvSpPr>
            <a:spLocks noChangeAspect="1"/>
          </p:cNvSpPr>
          <p:nvPr/>
        </p:nvSpPr>
        <p:spPr>
          <a:xfrm>
            <a:off x="3929063" y="50006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Овал 73"/>
          <p:cNvSpPr>
            <a:spLocks noChangeAspect="1"/>
          </p:cNvSpPr>
          <p:nvPr/>
        </p:nvSpPr>
        <p:spPr>
          <a:xfrm>
            <a:off x="4357688" y="5419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5" name="Овал 74"/>
          <p:cNvSpPr>
            <a:spLocks noChangeAspect="1"/>
          </p:cNvSpPr>
          <p:nvPr/>
        </p:nvSpPr>
        <p:spPr>
          <a:xfrm>
            <a:off x="3857625" y="5419725"/>
            <a:ext cx="114300" cy="1143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518C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6" name="Прямоугольник 75"/>
          <p:cNvSpPr>
            <a:spLocks noChangeAspect="1"/>
          </p:cNvSpPr>
          <p:nvPr/>
        </p:nvSpPr>
        <p:spPr>
          <a:xfrm>
            <a:off x="3443288" y="2000250"/>
            <a:ext cx="1214437" cy="371475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7" name="Прямоугольник 76"/>
          <p:cNvSpPr>
            <a:spLocks noChangeAspect="1"/>
          </p:cNvSpPr>
          <p:nvPr/>
        </p:nvSpPr>
        <p:spPr>
          <a:xfrm rot="10800000">
            <a:off x="3436935" y="1990714"/>
            <a:ext cx="1214446" cy="3714776"/>
          </a:xfrm>
          <a:prstGeom prst="rect">
            <a:avLst/>
          </a:prstGeom>
          <a:gradFill flip="none" rotWithShape="1">
            <a:gsLst>
              <a:gs pos="0">
                <a:srgbClr val="FFFF00">
                  <a:alpha val="68000"/>
                </a:srgbClr>
              </a:gs>
              <a:gs pos="50000">
                <a:srgbClr val="FFFF93">
                  <a:alpha val="63000"/>
                </a:srgbClr>
              </a:gs>
              <a:gs pos="100000">
                <a:srgbClr val="FFFFC1">
                  <a:alpha val="4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78" name="Группа 5"/>
          <p:cNvGrpSpPr>
            <a:grpSpLocks noChangeAspect="1"/>
          </p:cNvGrpSpPr>
          <p:nvPr/>
        </p:nvGrpSpPr>
        <p:grpSpPr bwMode="auto">
          <a:xfrm>
            <a:off x="4643438" y="1997075"/>
            <a:ext cx="128587" cy="3717925"/>
            <a:chOff x="4643438" y="1714488"/>
            <a:chExt cx="142876" cy="4131157"/>
          </a:xfrm>
        </p:grpSpPr>
        <p:sp>
          <p:nvSpPr>
            <p:cNvPr id="79" name="Прямоугольник 78"/>
            <p:cNvSpPr/>
            <p:nvPr/>
          </p:nvSpPr>
          <p:spPr>
            <a:xfrm>
              <a:off x="4643438" y="1714488"/>
              <a:ext cx="142876" cy="407118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80" name="Рисунок 3" descr="Безимени-1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3438" y="1714488"/>
              <a:ext cx="142876" cy="413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" name="Стрелка вниз 80"/>
          <p:cNvSpPr>
            <a:spLocks noChangeAspect="1"/>
          </p:cNvSpPr>
          <p:nvPr/>
        </p:nvSpPr>
        <p:spPr>
          <a:xfrm>
            <a:off x="3857625" y="2143125"/>
            <a:ext cx="400050" cy="74295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4638675" y="5710238"/>
            <a:ext cx="1190625" cy="1338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3429000" y="2000250"/>
            <a:ext cx="2295525" cy="3695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4" name="Прямая со стрелкой 83"/>
          <p:cNvCxnSpPr/>
          <p:nvPr/>
        </p:nvCxnSpPr>
        <p:spPr>
          <a:xfrm rot="5400000">
            <a:off x="3787776" y="17446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 стрелкой 84"/>
          <p:cNvCxnSpPr/>
          <p:nvPr/>
        </p:nvCxnSpPr>
        <p:spPr>
          <a:xfrm rot="5400000">
            <a:off x="3787776" y="59483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rot="5400000">
            <a:off x="4968876" y="5948362"/>
            <a:ext cx="501650" cy="317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138"/>
          <p:cNvSpPr txBox="1">
            <a:spLocks noChangeArrowheads="1"/>
          </p:cNvSpPr>
          <p:nvPr/>
        </p:nvSpPr>
        <p:spPr bwMode="auto">
          <a:xfrm>
            <a:off x="2284413" y="5818188"/>
            <a:ext cx="1628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концентрат</a:t>
            </a:r>
          </a:p>
        </p:txBody>
      </p:sp>
      <p:sp>
        <p:nvSpPr>
          <p:cNvPr id="88" name="TextBox 139"/>
          <p:cNvSpPr txBox="1">
            <a:spLocks noChangeArrowheads="1"/>
          </p:cNvSpPr>
          <p:nvPr/>
        </p:nvSpPr>
        <p:spPr bwMode="auto">
          <a:xfrm>
            <a:off x="5510213" y="5724525"/>
            <a:ext cx="12017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пермеат</a:t>
            </a:r>
          </a:p>
        </p:txBody>
      </p:sp>
      <p:sp>
        <p:nvSpPr>
          <p:cNvPr id="89" name="TextBox 140"/>
          <p:cNvSpPr txBox="1">
            <a:spLocks noChangeArrowheads="1"/>
          </p:cNvSpPr>
          <p:nvPr/>
        </p:nvSpPr>
        <p:spPr bwMode="auto">
          <a:xfrm>
            <a:off x="2095500" y="1477963"/>
            <a:ext cx="1889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исходная смесь</a:t>
            </a:r>
          </a:p>
        </p:txBody>
      </p:sp>
      <p:sp>
        <p:nvSpPr>
          <p:cNvPr id="90" name="TextBox 141"/>
          <p:cNvSpPr txBox="1">
            <a:spLocks noChangeArrowheads="1"/>
          </p:cNvSpPr>
          <p:nvPr/>
        </p:nvSpPr>
        <p:spPr bwMode="auto">
          <a:xfrm>
            <a:off x="5359400" y="1300163"/>
            <a:ext cx="1312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мембрана</a:t>
            </a:r>
          </a:p>
        </p:txBody>
      </p:sp>
      <p:sp>
        <p:nvSpPr>
          <p:cNvPr id="91" name="TextBox 142"/>
          <p:cNvSpPr txBox="1">
            <a:spLocks noChangeArrowheads="1"/>
          </p:cNvSpPr>
          <p:nvPr/>
        </p:nvSpPr>
        <p:spPr bwMode="auto">
          <a:xfrm>
            <a:off x="1617663" y="2933700"/>
            <a:ext cx="1631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жидкая фаза</a:t>
            </a:r>
          </a:p>
        </p:txBody>
      </p:sp>
      <p:sp>
        <p:nvSpPr>
          <p:cNvPr id="92" name="TextBox 143"/>
          <p:cNvSpPr txBox="1">
            <a:spLocks noChangeArrowheads="1"/>
          </p:cNvSpPr>
          <p:nvPr/>
        </p:nvSpPr>
        <p:spPr bwMode="auto">
          <a:xfrm>
            <a:off x="5913438" y="2933700"/>
            <a:ext cx="17002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i="1">
                <a:latin typeface="Calibri" pitchFamily="34" charset="0"/>
              </a:rPr>
              <a:t>паровая фаза</a:t>
            </a: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rot="10800000" flipV="1">
            <a:off x="4714875" y="1625600"/>
            <a:ext cx="1266825" cy="517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>
            <a:off x="2844800" y="3289300"/>
            <a:ext cx="711200" cy="469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rot="10800000" flipV="1">
            <a:off x="5600700" y="3263900"/>
            <a:ext cx="635000" cy="520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3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0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4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0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2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4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58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0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6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repeatCount="indefinite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6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2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4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6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78" dur="5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0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4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6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88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0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repeatCount="indefinite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2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4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98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9" presetID="0" presetClass="pat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0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2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0" presetClass="pat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4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0" presetClass="pat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0" presetClass="path" presetSubtype="0" repeatCount="indefinite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08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0" presetClass="pat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0" dur="5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2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4" dur="5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6" dur="5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18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0" presetClass="pat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00018 3.33333E-6 C 0.0224 -0.00162 0.04462 -0.00301 0.06077 0.00509 C 0.07691 0.01319 0.0915 0.03032 0.09757 0.04907 C 0.10365 0.06782 0.0974 0.09421 0.09757 0.11736 C 0.09775 0.14051 0.09948 0.15972 0.09879 0.1875 C 0.0981 0.21527 0.09376 0.23958 0.09358 0.28402 C 0.09341 0.32847 0.0974 0.40833 0.09757 0.45416 C 0.09775 0.5 0.09011 0.55324 0.09497 0.55949 " pathEditMode="relative" ptsTypes="aaaaaaaA">
                                      <p:cBhvr>
                                        <p:cTn id="120" dur="5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0018 0.34468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Капиллярный мембранный модуль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61284"/>
              </p:ext>
            </p:extLst>
          </p:nvPr>
        </p:nvGraphicFramePr>
        <p:xfrm>
          <a:off x="2761743" y="3789039"/>
          <a:ext cx="3070260" cy="3068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4" name="Точечный рисунок" r:id="rId5" imgW="2390476" imgH="2495238" progId="PBrush">
                  <p:embed/>
                </p:oleObj>
              </mc:Choice>
              <mc:Fallback>
                <p:oleObj name="Точечный рисунок" r:id="rId5" imgW="2390476" imgH="2495238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1743" y="3789039"/>
                        <a:ext cx="3070260" cy="306896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054244"/>
              </p:ext>
            </p:extLst>
          </p:nvPr>
        </p:nvGraphicFramePr>
        <p:xfrm>
          <a:off x="544700" y="1628800"/>
          <a:ext cx="3459759" cy="2952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Точечный рисунок" r:id="rId7" imgW="2142857" imgH="1828571" progId="PBrush">
                  <p:embed/>
                </p:oleObj>
              </mc:Choice>
              <mc:Fallback>
                <p:oleObj name="Точечный рисунок" r:id="rId7" imgW="2142857" imgH="1828571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700" y="1628800"/>
                        <a:ext cx="3459759" cy="29523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Рисунок 13" descr="оловолок_модуль1 copy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03" y="1628800"/>
            <a:ext cx="3635846" cy="35983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Схема процесса </a:t>
            </a:r>
            <a:r>
              <a:rPr lang="ru-RU" sz="3200" b="1" dirty="0" err="1" smtClean="0">
                <a:latin typeface="Arial"/>
                <a:cs typeface="Arial"/>
              </a:rPr>
              <a:t>реагентной</a:t>
            </a:r>
            <a:r>
              <a:rPr lang="ru-RU" sz="3200" b="1" dirty="0" smtClean="0">
                <a:latin typeface="Arial"/>
                <a:cs typeface="Arial"/>
              </a:rPr>
              <a:t> ультрафильтрации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855324" y="921657"/>
          <a:ext cx="7647054" cy="25254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348343" y="2989943"/>
          <a:ext cx="5386221" cy="42481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4" name="Picture 23" descr="F:\foto\foto389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31" y="2989943"/>
            <a:ext cx="2733424" cy="18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http://www.ceramic-flat-membrane.com/introduction_html_files/1367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58705" y="4853641"/>
            <a:ext cx="2553066" cy="26058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352748" y="184185"/>
            <a:ext cx="811510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Области применения обратного осмоса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16" name="Схема 15"/>
          <p:cNvGraphicFramePr/>
          <p:nvPr/>
        </p:nvGraphicFramePr>
        <p:xfrm>
          <a:off x="135461" y="1381476"/>
          <a:ext cx="8864342" cy="6030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1645898" y="361950"/>
            <a:ext cx="7821951" cy="723900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dirty="0" smtClean="0">
                <a:latin typeface="Arial"/>
                <a:cs typeface="Arial"/>
              </a:rPr>
              <a:t>Мировой рынок мембран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9" name="Объект 5"/>
          <p:cNvGraphicFramePr>
            <a:graphicFrameLocks noChangeAspect="1"/>
          </p:cNvGraphicFramePr>
          <p:nvPr/>
        </p:nvGraphicFramePr>
        <p:xfrm>
          <a:off x="468312" y="1371600"/>
          <a:ext cx="8531251" cy="469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Visio" r:id="rId5" imgW="5843433" imgH="3221255" progId="Visio.Drawing.11">
                  <p:embed/>
                </p:oleObj>
              </mc:Choice>
              <mc:Fallback>
                <p:oleObj name="Visio" r:id="rId5" imgW="5843433" imgH="3221255" progId="Visio.Drawing.11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2" y="1371600"/>
                        <a:ext cx="8531251" cy="4694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Объект 1"/>
          <p:cNvSpPr txBox="1">
            <a:spLocks/>
          </p:cNvSpPr>
          <p:nvPr/>
        </p:nvSpPr>
        <p:spPr bwMode="auto">
          <a:xfrm>
            <a:off x="457200" y="6237288"/>
            <a:ext cx="8459788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ru-RU" sz="2000" dirty="0"/>
              <a:t>2012 год – оборот мирового рынка 5,54 </a:t>
            </a:r>
            <a:r>
              <a:rPr lang="ru-RU" sz="2000" dirty="0" err="1"/>
              <a:t>млрд</a:t>
            </a:r>
            <a:r>
              <a:rPr lang="ru-RU" sz="2000" dirty="0"/>
              <a:t> долл.</a:t>
            </a:r>
          </a:p>
          <a:p>
            <a:pPr marL="365125" indent="-255588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</a:pPr>
            <a:r>
              <a:rPr lang="ru-RU" sz="2000" dirty="0"/>
              <a:t>Прогноз на 2020 год – 12,07 </a:t>
            </a:r>
            <a:r>
              <a:rPr lang="ru-RU" sz="2000" dirty="0" err="1"/>
              <a:t>млрд</a:t>
            </a:r>
            <a:r>
              <a:rPr lang="ru-RU" sz="2000" dirty="0"/>
              <a:t> долл.  </a:t>
            </a:r>
            <a:r>
              <a:rPr lang="en-US" sz="2000" dirty="0"/>
              <a:t>(Frost and Sullivan)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Объект 1"/>
          <p:cNvSpPr>
            <a:spLocks noGrp="1"/>
          </p:cNvSpPr>
          <p:nvPr>
            <p:ph idx="1"/>
          </p:nvPr>
        </p:nvSpPr>
        <p:spPr>
          <a:xfrm>
            <a:off x="1352748" y="435768"/>
            <a:ext cx="8229600" cy="576263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Arial" pitchFamily="34" charset="0"/>
                <a:cs typeface="Arial" pitchFamily="34" charset="0"/>
              </a:rPr>
              <a:t>Потенциал российского рынка мембран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84213" y="1987550"/>
          <a:ext cx="8783638" cy="3889375"/>
        </p:xfrm>
        <a:graphic>
          <a:graphicData uri="http://schemas.openxmlformats.org/drawingml/2006/table">
            <a:tbl>
              <a:tblPr/>
              <a:tblGrid>
                <a:gridCol w="2258155"/>
                <a:gridCol w="1583822"/>
                <a:gridCol w="2275446"/>
                <a:gridCol w="1490452"/>
                <a:gridCol w="1175763"/>
              </a:tblGrid>
              <a:tr h="216076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ВВП, млрд.</a:t>
                      </a:r>
                      <a:r>
                        <a:rPr kumimoji="0" lang="en-US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$</a:t>
                      </a: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рынка жидкофазных мембранных процессов, </a:t>
                      </a:r>
                      <a:r>
                        <a:rPr kumimoji="0" lang="ru-RU" altLang="ru-R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млн.$</a:t>
                      </a:r>
                      <a:endParaRPr kumimoji="0" lang="ru-RU" alt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ВВП, %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2861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Германия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Франция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Италия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Россия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2978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2399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1757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0,0192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0,0012</a:t>
                      </a:r>
                    </a:p>
                  </a:txBody>
                  <a:tcPr marL="39302" marR="3930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Trebuchet MS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Объект 1"/>
          <p:cNvSpPr txBox="1">
            <a:spLocks/>
          </p:cNvSpPr>
          <p:nvPr/>
        </p:nvSpPr>
        <p:spPr>
          <a:xfrm>
            <a:off x="409575" y="6235700"/>
            <a:ext cx="8229600" cy="57626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 fontAlgn="auto">
              <a:buFont typeface="Wingdings 3"/>
              <a:buNone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*по данным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www.cia.gov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24" y="723900"/>
            <a:ext cx="1133475" cy="647700"/>
          </a:xfrm>
          <a:prstGeom prst="rect">
            <a:avLst/>
          </a:prstGeom>
        </p:spPr>
      </p:pic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855324" y="1930399"/>
            <a:ext cx="7821951" cy="4107543"/>
          </a:xfrm>
          <a:prstGeom prst="rect">
            <a:avLst/>
          </a:prstGeom>
        </p:spPr>
        <p:txBody>
          <a:bodyPr vert="horz" lIns="104927" tIns="52464" rIns="104927" bIns="52464" rtlCol="0" anchor="b">
            <a:noAutofit/>
          </a:bodyPr>
          <a:lstStyle/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ru-RU" sz="3200" b="1" noProof="0" dirty="0" smtClean="0">
                <a:latin typeface="Arial"/>
                <a:cs typeface="Arial"/>
              </a:rPr>
              <a:t>Кафедра мембранной технологии РХТУ им. Д.И. Менделеева</a:t>
            </a:r>
          </a:p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sng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membrane.msk.ru</a:t>
            </a:r>
          </a:p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3200" b="1" noProof="0" dirty="0" smtClean="0">
              <a:latin typeface="Arial"/>
              <a:cs typeface="Arial"/>
            </a:endParaRPr>
          </a:p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32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ООО «Мембранный центр»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3200" b="1" u="sng" dirty="0" smtClean="0">
                <a:solidFill>
                  <a:srgbClr val="0070C0"/>
                </a:solidFill>
                <a:latin typeface="Arial"/>
                <a:cs typeface="Arial"/>
              </a:rPr>
              <a:t>membranecenter.ru</a:t>
            </a:r>
            <a:endParaRPr lang="ru-RU" sz="3200" b="1" u="sng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0" marR="0" lvl="0" indent="0" algn="l" defTabSz="52463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870" y="-377825"/>
            <a:ext cx="11762740" cy="831215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380" y="723898"/>
            <a:ext cx="2491856" cy="1729043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947" y="5698071"/>
            <a:ext cx="23749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2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Picture 2" descr="000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1601" y="3086100"/>
            <a:ext cx="4392488" cy="447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2"/>
          <p:cNvSpPr>
            <a:spLocks noGrp="1"/>
          </p:cNvSpPr>
          <p:nvPr>
            <p:ph type="title"/>
          </p:nvPr>
        </p:nvSpPr>
        <p:spPr>
          <a:xfrm>
            <a:off x="731090" y="350157"/>
            <a:ext cx="9502139" cy="27813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Электронная модель молекулы Н</a:t>
            </a:r>
            <a:r>
              <a:rPr lang="ru-RU" sz="36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Восемь электронов попарно вращаются по четырем </a:t>
            </a:r>
            <a:r>
              <a:rPr lang="ru-RU" sz="2400" i="1" dirty="0" err="1" smtClean="0">
                <a:latin typeface="Arial" pitchFamily="34" charset="0"/>
                <a:cs typeface="Arial" pitchFamily="34" charset="0"/>
              </a:rPr>
              <a:t>орбиталям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, расположенным в трех плоскостях (углы 90</a:t>
            </a:r>
            <a:r>
              <a:rPr lang="ru-RU" sz="2400" i="1" baseline="30000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), вписывающихся в куб. 1, 2 – </a:t>
            </a:r>
            <a:r>
              <a:rPr lang="ru-RU" sz="2400" i="1" dirty="0" err="1" smtClean="0">
                <a:latin typeface="Arial" pitchFamily="34" charset="0"/>
                <a:cs typeface="Arial" pitchFamily="34" charset="0"/>
              </a:rPr>
              <a:t>неподеленные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пары электронов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2322386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2320450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24681" y="1703965"/>
            <a:ext cx="6072230" cy="53058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3" descr="1.6 копия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825" y="1703261"/>
            <a:ext cx="52466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Безимени-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788" y="5022724"/>
            <a:ext cx="2357437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Безимени-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6788" y="1817561"/>
            <a:ext cx="3492500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 стрелкой 19"/>
          <p:cNvCxnSpPr/>
          <p:nvPr/>
        </p:nvCxnSpPr>
        <p:spPr>
          <a:xfrm rot="5400000" flipH="1" flipV="1">
            <a:off x="3132932" y="3788442"/>
            <a:ext cx="1017588" cy="669925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340100" y="5102099"/>
            <a:ext cx="1855788" cy="660400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4"/>
          <p:cNvSpPr txBox="1">
            <a:spLocks noChangeArrowheads="1"/>
          </p:cNvSpPr>
          <p:nvPr/>
        </p:nvSpPr>
        <p:spPr bwMode="auto">
          <a:xfrm>
            <a:off x="1352748" y="134305"/>
            <a:ext cx="728758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Arial" pitchFamily="34" charset="0"/>
                <a:cs typeface="Arial" pitchFamily="34" charset="0"/>
              </a:rPr>
              <a:t>Схематическое изображение </a:t>
            </a: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latin typeface="Arial" pitchFamily="34" charset="0"/>
                <a:cs typeface="Arial" pitchFamily="34" charset="0"/>
              </a:rPr>
              <a:t>структуры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жидкой воды</a:t>
            </a:r>
            <a:br>
              <a:rPr lang="ru-RU" sz="3200" dirty="0">
                <a:latin typeface="Arial" pitchFamily="34" charset="0"/>
                <a:cs typeface="Arial" pitchFamily="34" charset="0"/>
              </a:rPr>
            </a:br>
            <a:r>
              <a:rPr lang="ru-RU" sz="3200" dirty="0">
                <a:latin typeface="Arial" pitchFamily="34" charset="0"/>
                <a:cs typeface="Arial" pitchFamily="34" charset="0"/>
              </a:rPr>
              <a:t> (кластерная модель)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93838" y="4602036"/>
            <a:ext cx="1998662" cy="5572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/>
              <a:t>Кластеры</a:t>
            </a:r>
          </a:p>
        </p:txBody>
      </p:sp>
      <p:pic>
        <p:nvPicPr>
          <p:cNvPr id="25" name="Изображение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1.11 копия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775078" y="1821913"/>
            <a:ext cx="4714908" cy="4171884"/>
          </a:xfrm>
          <a:prstGeom prst="roundRect">
            <a:avLst>
              <a:gd name="adj" fmla="val 7766"/>
            </a:avLst>
          </a:prstGeom>
        </p:spPr>
      </p:pic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1619251" y="174138"/>
            <a:ext cx="73723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dirty="0">
                <a:latin typeface="Arial" pitchFamily="34" charset="0"/>
                <a:cs typeface="Arial" pitchFamily="34" charset="0"/>
              </a:rPr>
              <a:t>Простая модель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двухслойной</a:t>
            </a:r>
          </a:p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гидратной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оболочки иона</a:t>
            </a: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1988799" y="5993797"/>
            <a:ext cx="62995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i="1" dirty="0">
                <a:latin typeface="Arial" pitchFamily="34" charset="0"/>
                <a:cs typeface="Arial" pitchFamily="34" charset="0"/>
              </a:rPr>
              <a:t>А – ион с прочно связанными молекулами </a:t>
            </a:r>
          </a:p>
          <a:p>
            <a:r>
              <a:rPr lang="en-US" sz="2400" i="1" dirty="0">
                <a:latin typeface="Arial" pitchFamily="34" charset="0"/>
                <a:cs typeface="Arial" pitchFamily="34" charset="0"/>
              </a:rPr>
              <a:t>B – </a:t>
            </a:r>
            <a:r>
              <a:rPr lang="ru-RU" sz="2400" i="1" dirty="0">
                <a:latin typeface="Arial" pitchFamily="34" charset="0"/>
                <a:cs typeface="Arial" pitchFamily="34" charset="0"/>
              </a:rPr>
              <a:t>участок  разрушенной структуры</a:t>
            </a:r>
          </a:p>
          <a:p>
            <a:r>
              <a:rPr lang="ru-RU" sz="2400" i="1" dirty="0">
                <a:latin typeface="Arial" pitchFamily="34" charset="0"/>
                <a:cs typeface="Arial" pitchFamily="34" charset="0"/>
              </a:rPr>
              <a:t>С – структурно нормальная вода</a:t>
            </a:r>
          </a:p>
        </p:txBody>
      </p:sp>
      <p:pic>
        <p:nvPicPr>
          <p:cNvPr id="11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883899" y="4781549"/>
            <a:ext cx="139700" cy="671513"/>
          </a:xfrm>
          <a:custGeom>
            <a:avLst/>
            <a:gdLst>
              <a:gd name="connsiteX0" fmla="*/ 9525 w 140493"/>
              <a:gd name="connsiteY0" fmla="*/ 2381 h 671513"/>
              <a:gd name="connsiteX1" fmla="*/ 33337 w 140493"/>
              <a:gd name="connsiteY1" fmla="*/ 180975 h 671513"/>
              <a:gd name="connsiteX2" fmla="*/ 19050 w 140493"/>
              <a:gd name="connsiteY2" fmla="*/ 338138 h 671513"/>
              <a:gd name="connsiteX3" fmla="*/ 0 w 140493"/>
              <a:gd name="connsiteY3" fmla="*/ 431006 h 671513"/>
              <a:gd name="connsiteX4" fmla="*/ 19050 w 140493"/>
              <a:gd name="connsiteY4" fmla="*/ 623888 h 671513"/>
              <a:gd name="connsiteX5" fmla="*/ 26193 w 140493"/>
              <a:gd name="connsiteY5" fmla="*/ 671513 h 671513"/>
              <a:gd name="connsiteX6" fmla="*/ 126206 w 140493"/>
              <a:gd name="connsiteY6" fmla="*/ 671513 h 671513"/>
              <a:gd name="connsiteX7" fmla="*/ 133350 w 140493"/>
              <a:gd name="connsiteY7" fmla="*/ 426244 h 671513"/>
              <a:gd name="connsiteX8" fmla="*/ 140493 w 140493"/>
              <a:gd name="connsiteY8" fmla="*/ 0 h 671513"/>
              <a:gd name="connsiteX9" fmla="*/ 9525 w 140493"/>
              <a:gd name="connsiteY9" fmla="*/ 2381 h 67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0493" h="671513">
                <a:moveTo>
                  <a:pt x="9525" y="2381"/>
                </a:moveTo>
                <a:lnTo>
                  <a:pt x="33337" y="180975"/>
                </a:lnTo>
                <a:lnTo>
                  <a:pt x="19050" y="338138"/>
                </a:lnTo>
                <a:lnTo>
                  <a:pt x="0" y="431006"/>
                </a:lnTo>
                <a:lnTo>
                  <a:pt x="19050" y="623888"/>
                </a:lnTo>
                <a:lnTo>
                  <a:pt x="26193" y="671513"/>
                </a:lnTo>
                <a:lnTo>
                  <a:pt x="126206" y="671513"/>
                </a:lnTo>
                <a:lnTo>
                  <a:pt x="133350" y="426244"/>
                </a:lnTo>
                <a:lnTo>
                  <a:pt x="140493" y="0"/>
                </a:lnTo>
                <a:lnTo>
                  <a:pt x="9525" y="238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Полилиния 14"/>
          <p:cNvSpPr/>
          <p:nvPr/>
        </p:nvSpPr>
        <p:spPr>
          <a:xfrm>
            <a:off x="9327811" y="4767262"/>
            <a:ext cx="85725" cy="681037"/>
          </a:xfrm>
          <a:custGeom>
            <a:avLst/>
            <a:gdLst>
              <a:gd name="connsiteX0" fmla="*/ 0 w 85725"/>
              <a:gd name="connsiteY0" fmla="*/ 7143 h 681037"/>
              <a:gd name="connsiteX1" fmla="*/ 80963 w 85725"/>
              <a:gd name="connsiteY1" fmla="*/ 0 h 681037"/>
              <a:gd name="connsiteX2" fmla="*/ 54769 w 85725"/>
              <a:gd name="connsiteY2" fmla="*/ 178593 h 681037"/>
              <a:gd name="connsiteX3" fmla="*/ 52388 w 85725"/>
              <a:gd name="connsiteY3" fmla="*/ 292893 h 681037"/>
              <a:gd name="connsiteX4" fmla="*/ 85725 w 85725"/>
              <a:gd name="connsiteY4" fmla="*/ 435768 h 681037"/>
              <a:gd name="connsiteX5" fmla="*/ 64294 w 85725"/>
              <a:gd name="connsiteY5" fmla="*/ 585787 h 681037"/>
              <a:gd name="connsiteX6" fmla="*/ 64294 w 85725"/>
              <a:gd name="connsiteY6" fmla="*/ 673893 h 681037"/>
              <a:gd name="connsiteX7" fmla="*/ 0 w 85725"/>
              <a:gd name="connsiteY7" fmla="*/ 681037 h 681037"/>
              <a:gd name="connsiteX8" fmla="*/ 0 w 85725"/>
              <a:gd name="connsiteY8" fmla="*/ 7143 h 681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725" h="681037">
                <a:moveTo>
                  <a:pt x="0" y="7143"/>
                </a:moveTo>
                <a:lnTo>
                  <a:pt x="80963" y="0"/>
                </a:lnTo>
                <a:lnTo>
                  <a:pt x="54769" y="178593"/>
                </a:lnTo>
                <a:cubicBezTo>
                  <a:pt x="53975" y="216693"/>
                  <a:pt x="53182" y="254793"/>
                  <a:pt x="52388" y="292893"/>
                </a:cubicBezTo>
                <a:lnTo>
                  <a:pt x="85725" y="435768"/>
                </a:lnTo>
                <a:lnTo>
                  <a:pt x="64294" y="585787"/>
                </a:lnTo>
                <a:lnTo>
                  <a:pt x="64294" y="673893"/>
                </a:lnTo>
                <a:lnTo>
                  <a:pt x="0" y="681037"/>
                </a:lnTo>
                <a:lnTo>
                  <a:pt x="0" y="714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380074" y="4778374"/>
            <a:ext cx="985837" cy="6731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927011" y="4786312"/>
            <a:ext cx="1000125" cy="6508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309849" y="4770437"/>
            <a:ext cx="1000125" cy="674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26761" y="4714874"/>
            <a:ext cx="1000125" cy="7143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" name="Рисунок 40" descr="Безимени-1 копия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324" y="2117724"/>
            <a:ext cx="85725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трелка вниз 21"/>
          <p:cNvSpPr/>
          <p:nvPr/>
        </p:nvSpPr>
        <p:spPr>
          <a:xfrm>
            <a:off x="4539911" y="4786312"/>
            <a:ext cx="152400" cy="357187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4541499" y="5030787"/>
            <a:ext cx="152400" cy="357187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>
            <a:off x="7213261" y="4571999"/>
            <a:ext cx="214313" cy="500063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27" name="Стрелка вниз 26"/>
          <p:cNvSpPr/>
          <p:nvPr/>
        </p:nvSpPr>
        <p:spPr>
          <a:xfrm>
            <a:off x="7213261" y="4786312"/>
            <a:ext cx="214313" cy="500062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 </a:t>
            </a:r>
          </a:p>
        </p:txBody>
      </p:sp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1035505" y="200025"/>
            <a:ext cx="83581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atin typeface="Arial" pitchFamily="34" charset="0"/>
                <a:cs typeface="Arial" pitchFamily="34" charset="0"/>
              </a:rPr>
              <a:t>Механизм задерживающей способности мембраны</a:t>
            </a:r>
          </a:p>
        </p:txBody>
      </p:sp>
      <p:pic>
        <p:nvPicPr>
          <p:cNvPr id="30" name="Рисунок 29" descr="Безимени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2636" y="3357562"/>
            <a:ext cx="395288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7" descr="Безимени-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5824" y="6572249"/>
            <a:ext cx="785812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Прямая соединительная линия 32"/>
          <p:cNvCxnSpPr/>
          <p:nvPr/>
        </p:nvCxnSpPr>
        <p:spPr>
          <a:xfrm>
            <a:off x="4427199" y="7354887"/>
            <a:ext cx="8112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4427199" y="6569074"/>
            <a:ext cx="809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5400000">
            <a:off x="4116049" y="6962774"/>
            <a:ext cx="782637" cy="47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2"/>
          <p:cNvSpPr txBox="1">
            <a:spLocks noChangeArrowheads="1"/>
          </p:cNvSpPr>
          <p:nvPr/>
        </p:nvSpPr>
        <p:spPr bwMode="auto">
          <a:xfrm>
            <a:off x="3855699" y="6711949"/>
            <a:ext cx="577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1">
                <a:latin typeface="Calibri" pitchFamily="34" charset="0"/>
              </a:rPr>
              <a:t>d</a:t>
            </a:r>
            <a:r>
              <a:rPr lang="ru-RU" sz="2000" i="1" baseline="-25000">
                <a:latin typeface="Calibri" pitchFamily="34" charset="0"/>
              </a:rPr>
              <a:t>Г.И</a:t>
            </a:r>
            <a:r>
              <a:rPr lang="ru-RU" sz="2000" baseline="-25000">
                <a:latin typeface="Calibri" pitchFamily="34" charset="0"/>
              </a:rPr>
              <a:t>.</a:t>
            </a:r>
          </a:p>
        </p:txBody>
      </p:sp>
      <p:pic>
        <p:nvPicPr>
          <p:cNvPr id="37" name="Рисунок 36" descr="Безимени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5774" y="3438524"/>
            <a:ext cx="39528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Безимени-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1824" y="1643062"/>
            <a:ext cx="3952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Прямоугольник 38"/>
          <p:cNvSpPr/>
          <p:nvPr/>
        </p:nvSpPr>
        <p:spPr>
          <a:xfrm>
            <a:off x="6965611" y="1571624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282986" y="5470524"/>
            <a:ext cx="2143125" cy="7429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1" name="Рисунок 42" descr="Безимени-4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0611" y="5464174"/>
            <a:ext cx="2054225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Прямоугольник 41"/>
          <p:cNvSpPr/>
          <p:nvPr/>
        </p:nvSpPr>
        <p:spPr>
          <a:xfrm>
            <a:off x="4212886" y="1571624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1998324" y="1571624"/>
            <a:ext cx="819150" cy="5286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>
            <a:off x="3355636" y="2500312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>
            <a:off x="6070261" y="2500312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3355636" y="2928937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6070261" y="2928937"/>
            <a:ext cx="306388" cy="714375"/>
          </a:xfrm>
          <a:prstGeom prst="downArrow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48" name="Прямая со стрелкой 47"/>
          <p:cNvCxnSpPr/>
          <p:nvPr/>
        </p:nvCxnSpPr>
        <p:spPr>
          <a:xfrm rot="5400000">
            <a:off x="6569530" y="4928393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7926843" y="4928393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rot="5400000">
            <a:off x="2141993" y="514270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5400000">
            <a:off x="2427743" y="514270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rot="5400000">
            <a:off x="4142243" y="514270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5400000">
            <a:off x="4785180" y="5142705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 rot="5400000">
            <a:off x="6571118" y="514270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rot="5400000">
            <a:off x="7928430" y="5142705"/>
            <a:ext cx="285750" cy="1588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rot="5400000">
            <a:off x="1919743" y="5022055"/>
            <a:ext cx="214312" cy="95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rot="16200000" flipH="1">
            <a:off x="2712699" y="5035549"/>
            <a:ext cx="214312" cy="15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16200000" flipH="1">
            <a:off x="3974761" y="5033962"/>
            <a:ext cx="209550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rot="16200000" flipH="1">
            <a:off x="5107442" y="5034756"/>
            <a:ext cx="211137" cy="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rot="16200000" flipH="1">
            <a:off x="6324262" y="5032374"/>
            <a:ext cx="209550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rot="16200000" flipH="1">
            <a:off x="8176080" y="5033168"/>
            <a:ext cx="214312" cy="635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>
            <a:off x="1907042" y="5236368"/>
            <a:ext cx="214313" cy="952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6200000" flipH="1">
            <a:off x="2711111" y="5251449"/>
            <a:ext cx="217488" cy="1588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rot="16200000" flipH="1">
            <a:off x="3966031" y="5250655"/>
            <a:ext cx="220662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rot="16200000" flipH="1">
            <a:off x="5112205" y="5245893"/>
            <a:ext cx="211138" cy="6350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rot="16200000" flipH="1">
            <a:off x="6320293" y="5250655"/>
            <a:ext cx="217488" cy="3175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16200000" flipH="1">
            <a:off x="8180048" y="5248275"/>
            <a:ext cx="214313" cy="4762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rot="5400000">
            <a:off x="4783593" y="485695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rot="5400000">
            <a:off x="4142243" y="485695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 стрелкой 69"/>
          <p:cNvCxnSpPr/>
          <p:nvPr/>
        </p:nvCxnSpPr>
        <p:spPr>
          <a:xfrm rot="5400000">
            <a:off x="2141993" y="485695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rot="5400000">
            <a:off x="2427743" y="4856955"/>
            <a:ext cx="285750" cy="15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-0.27083 " pathEditMode="relative" rAng="0" ptsTypes="AA">
                                      <p:cBhvr>
                                        <p:cTn id="108" dur="20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00104 -0.25139 " pathEditMode="relative" rAng="0" ptsTypes="AA">
                                      <p:cBhvr>
                                        <p:cTn id="110" dur="20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2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05556E-6 2.96296E-6 C -0.00174 0.01018 -0.00261 0.02037 -0.00382 0.03102 C -0.00348 0.05972 -0.004 0.08356 -0.00122 0.11041 C 0.00017 0.10602 0.00034 0.10185 0.00087 0.09745 C 0.00121 0.0831 0.00121 0.06875 0.00208 0.05463 C 0.00243 0.04282 0.00295 0.0243 0.00295 0.01342 C 0.00295 0.00787 0.00364 2.96296E-6 3.05556E-6 2.96296E-6 Z " pathEditMode="relative" rAng="0" ptsTypes="fffffff">
                                      <p:cBhvr>
                                        <p:cTn id="1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38889E-6 -3.7037E-6 C -0.0033 0.01412 -0.00469 0.02871 -0.0066 0.04375 C -0.00608 0.0838 -0.0066 0.11783 -0.00243 0.15625 C 0.00017 0.14977 0.00052 0.14375 0.00139 0.1375 C 0.00173 0.11713 0.00173 0.09699 0.00347 0.07662 C 0.00399 0.06019 0.00486 0.03403 0.00486 0.01875 C 0.00486 0.01111 0.00608 -3.7037E-6 1.38889E-6 -3.7037E-6 Z " pathEditMode="relative" rAng="0" ptsTypes="fffffff">
                                      <p:cBhvr>
                                        <p:cTn id="114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C 0.00156 0.01898 0.00329 0.03819 0.00312 0.05972 C 0.00295 0.08125 -0.00174 0.09977 -0.00105 0.12916 C -0.00035 0.15856 0.00486 0.20254 0.00729 0.23611 C 0.00972 0.26967 0.01319 0.30555 0.01336 0.33009 C 0.01354 0.3544 0.0118 0.3618 0.00833 0.38194 C 0.00486 0.40208 -0.00625 0.41551 -0.0073 0.45139 C -0.00834 0.48727 -0.00053 0.57338 0.00208 0.59722 " pathEditMode="relative" rAng="0" ptsTypes="aaaaaaaa">
                                      <p:cBhvr>
                                        <p:cTn id="116" dur="2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3" grpId="1" animBg="1"/>
      <p:bldP spid="25" grpId="0" animBg="1"/>
      <p:bldP spid="27" grpId="0" animBg="1"/>
      <p:bldP spid="27" grpId="1" animBg="1"/>
      <p:bldP spid="44" grpId="0" animBg="1"/>
      <p:bldP spid="45" grpId="0" animBg="1"/>
      <p:bldP spid="46" grpId="0" animBg="1"/>
      <p:bldP spid="46" grpId="1" animBg="1"/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4" name="Группа 15"/>
          <p:cNvGrpSpPr>
            <a:grpSpLocks/>
          </p:cNvGrpSpPr>
          <p:nvPr/>
        </p:nvGrpSpPr>
        <p:grpSpPr bwMode="auto">
          <a:xfrm>
            <a:off x="1774486" y="2105025"/>
            <a:ext cx="6640512" cy="4286250"/>
            <a:chOff x="920400" y="1601447"/>
            <a:chExt cx="6641243" cy="4286280"/>
          </a:xfrm>
        </p:grpSpPr>
        <p:sp>
          <p:nvSpPr>
            <p:cNvPr id="15" name="Полилиния 14"/>
            <p:cNvSpPr/>
            <p:nvPr/>
          </p:nvSpPr>
          <p:spPr>
            <a:xfrm>
              <a:off x="1074404" y="2026900"/>
              <a:ext cx="5112313" cy="1889138"/>
            </a:xfrm>
            <a:custGeom>
              <a:avLst/>
              <a:gdLst>
                <a:gd name="connsiteX0" fmla="*/ 0 w 5113020"/>
                <a:gd name="connsiteY0" fmla="*/ 899160 h 1889760"/>
                <a:gd name="connsiteX1" fmla="*/ 15240 w 5113020"/>
                <a:gd name="connsiteY1" fmla="*/ 784860 h 1889760"/>
                <a:gd name="connsiteX2" fmla="*/ 3116580 w 5113020"/>
                <a:gd name="connsiteY2" fmla="*/ 0 h 1889760"/>
                <a:gd name="connsiteX3" fmla="*/ 5105400 w 5113020"/>
                <a:gd name="connsiteY3" fmla="*/ 1524000 h 1889760"/>
                <a:gd name="connsiteX4" fmla="*/ 5113020 w 5113020"/>
                <a:gd name="connsiteY4" fmla="*/ 1645920 h 1889760"/>
                <a:gd name="connsiteX5" fmla="*/ 4175760 w 5113020"/>
                <a:gd name="connsiteY5" fmla="*/ 1889760 h 1889760"/>
                <a:gd name="connsiteX6" fmla="*/ 3147060 w 5113020"/>
                <a:gd name="connsiteY6" fmla="*/ 1089660 h 1889760"/>
                <a:gd name="connsiteX7" fmla="*/ 944880 w 5113020"/>
                <a:gd name="connsiteY7" fmla="*/ 1706880 h 1889760"/>
                <a:gd name="connsiteX8" fmla="*/ 0 w 5113020"/>
                <a:gd name="connsiteY8" fmla="*/ 899160 h 188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13020" h="1889760">
                  <a:moveTo>
                    <a:pt x="0" y="899160"/>
                  </a:moveTo>
                  <a:lnTo>
                    <a:pt x="15240" y="784860"/>
                  </a:lnTo>
                  <a:lnTo>
                    <a:pt x="3116580" y="0"/>
                  </a:lnTo>
                  <a:lnTo>
                    <a:pt x="5105400" y="1524000"/>
                  </a:lnTo>
                  <a:lnTo>
                    <a:pt x="5113020" y="1645920"/>
                  </a:lnTo>
                  <a:lnTo>
                    <a:pt x="4175760" y="1889760"/>
                  </a:lnTo>
                  <a:lnTo>
                    <a:pt x="3147060" y="1089660"/>
                  </a:lnTo>
                  <a:lnTo>
                    <a:pt x="944880" y="1706880"/>
                  </a:lnTo>
                  <a:lnTo>
                    <a:pt x="0" y="89916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1072817" y="2930193"/>
              <a:ext cx="984358" cy="1670062"/>
            </a:xfrm>
            <a:custGeom>
              <a:avLst/>
              <a:gdLst>
                <a:gd name="connsiteX0" fmla="*/ 19050 w 984250"/>
                <a:gd name="connsiteY0" fmla="*/ 831850 h 1670050"/>
                <a:gd name="connsiteX1" fmla="*/ 0 w 984250"/>
                <a:gd name="connsiteY1" fmla="*/ 0 h 1670050"/>
                <a:gd name="connsiteX2" fmla="*/ 939800 w 984250"/>
                <a:gd name="connsiteY2" fmla="*/ 815975 h 1670050"/>
                <a:gd name="connsiteX3" fmla="*/ 984250 w 984250"/>
                <a:gd name="connsiteY3" fmla="*/ 1670050 h 1670050"/>
                <a:gd name="connsiteX4" fmla="*/ 860425 w 984250"/>
                <a:gd name="connsiteY4" fmla="*/ 1581150 h 1670050"/>
                <a:gd name="connsiteX5" fmla="*/ 841375 w 984250"/>
                <a:gd name="connsiteY5" fmla="*/ 1476375 h 1670050"/>
                <a:gd name="connsiteX6" fmla="*/ 796925 w 984250"/>
                <a:gd name="connsiteY6" fmla="*/ 1457325 h 1670050"/>
                <a:gd name="connsiteX7" fmla="*/ 787400 w 984250"/>
                <a:gd name="connsiteY7" fmla="*/ 1489075 h 1670050"/>
                <a:gd name="connsiteX8" fmla="*/ 688975 w 984250"/>
                <a:gd name="connsiteY8" fmla="*/ 1393825 h 1670050"/>
                <a:gd name="connsiteX9" fmla="*/ 666750 w 984250"/>
                <a:gd name="connsiteY9" fmla="*/ 1349375 h 1670050"/>
                <a:gd name="connsiteX10" fmla="*/ 603250 w 984250"/>
                <a:gd name="connsiteY10" fmla="*/ 1327150 h 1670050"/>
                <a:gd name="connsiteX11" fmla="*/ 466725 w 984250"/>
                <a:gd name="connsiteY11" fmla="*/ 1203325 h 1670050"/>
                <a:gd name="connsiteX12" fmla="*/ 412750 w 984250"/>
                <a:gd name="connsiteY12" fmla="*/ 1155700 h 1670050"/>
                <a:gd name="connsiteX13" fmla="*/ 346075 w 984250"/>
                <a:gd name="connsiteY13" fmla="*/ 1101725 h 1670050"/>
                <a:gd name="connsiteX14" fmla="*/ 346075 w 984250"/>
                <a:gd name="connsiteY14" fmla="*/ 1050925 h 1670050"/>
                <a:gd name="connsiteX15" fmla="*/ 339725 w 984250"/>
                <a:gd name="connsiteY15" fmla="*/ 1006475 h 1670050"/>
                <a:gd name="connsiteX16" fmla="*/ 273050 w 984250"/>
                <a:gd name="connsiteY16" fmla="*/ 1035050 h 1670050"/>
                <a:gd name="connsiteX17" fmla="*/ 155575 w 984250"/>
                <a:gd name="connsiteY17" fmla="*/ 952500 h 1670050"/>
                <a:gd name="connsiteX18" fmla="*/ 155575 w 984250"/>
                <a:gd name="connsiteY18" fmla="*/ 841375 h 1670050"/>
                <a:gd name="connsiteX19" fmla="*/ 98425 w 984250"/>
                <a:gd name="connsiteY19" fmla="*/ 838200 h 1670050"/>
                <a:gd name="connsiteX20" fmla="*/ 82550 w 984250"/>
                <a:gd name="connsiteY20" fmla="*/ 866775 h 1670050"/>
                <a:gd name="connsiteX21" fmla="*/ 19050 w 984250"/>
                <a:gd name="connsiteY21" fmla="*/ 8318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4250" h="1670050">
                  <a:moveTo>
                    <a:pt x="19050" y="831850"/>
                  </a:moveTo>
                  <a:lnTo>
                    <a:pt x="0" y="0"/>
                  </a:lnTo>
                  <a:lnTo>
                    <a:pt x="939800" y="815975"/>
                  </a:lnTo>
                  <a:lnTo>
                    <a:pt x="984250" y="1670050"/>
                  </a:lnTo>
                  <a:lnTo>
                    <a:pt x="860425" y="1581150"/>
                  </a:lnTo>
                  <a:lnTo>
                    <a:pt x="841375" y="1476375"/>
                  </a:lnTo>
                  <a:lnTo>
                    <a:pt x="796925" y="1457325"/>
                  </a:lnTo>
                  <a:lnTo>
                    <a:pt x="787400" y="1489075"/>
                  </a:lnTo>
                  <a:lnTo>
                    <a:pt x="688975" y="1393825"/>
                  </a:lnTo>
                  <a:lnTo>
                    <a:pt x="666750" y="1349375"/>
                  </a:lnTo>
                  <a:lnTo>
                    <a:pt x="603250" y="1327150"/>
                  </a:lnTo>
                  <a:lnTo>
                    <a:pt x="466725" y="1203325"/>
                  </a:lnTo>
                  <a:lnTo>
                    <a:pt x="412750" y="1155700"/>
                  </a:lnTo>
                  <a:lnTo>
                    <a:pt x="346075" y="1101725"/>
                  </a:lnTo>
                  <a:lnTo>
                    <a:pt x="346075" y="1050925"/>
                  </a:lnTo>
                  <a:lnTo>
                    <a:pt x="339725" y="1006475"/>
                  </a:lnTo>
                  <a:lnTo>
                    <a:pt x="273050" y="1035050"/>
                  </a:lnTo>
                  <a:lnTo>
                    <a:pt x="155575" y="952500"/>
                  </a:lnTo>
                  <a:lnTo>
                    <a:pt x="155575" y="841375"/>
                  </a:lnTo>
                  <a:lnTo>
                    <a:pt x="98425" y="838200"/>
                  </a:lnTo>
                  <a:lnTo>
                    <a:pt x="82550" y="866775"/>
                  </a:lnTo>
                  <a:lnTo>
                    <a:pt x="19050" y="83185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2044474" y="3330246"/>
              <a:ext cx="1467011" cy="1279534"/>
            </a:xfrm>
            <a:custGeom>
              <a:avLst/>
              <a:gdLst>
                <a:gd name="connsiteX0" fmla="*/ 0 w 1466850"/>
                <a:gd name="connsiteY0" fmla="*/ 409575 h 1279525"/>
                <a:gd name="connsiteX1" fmla="*/ 1447800 w 1466850"/>
                <a:gd name="connsiteY1" fmla="*/ 0 h 1279525"/>
                <a:gd name="connsiteX2" fmla="*/ 1466850 w 1466850"/>
                <a:gd name="connsiteY2" fmla="*/ 863600 h 1279525"/>
                <a:gd name="connsiteX3" fmla="*/ 1384300 w 1466850"/>
                <a:gd name="connsiteY3" fmla="*/ 847725 h 1279525"/>
                <a:gd name="connsiteX4" fmla="*/ 1327150 w 1466850"/>
                <a:gd name="connsiteY4" fmla="*/ 911225 h 1279525"/>
                <a:gd name="connsiteX5" fmla="*/ 1225550 w 1466850"/>
                <a:gd name="connsiteY5" fmla="*/ 927100 h 1279525"/>
                <a:gd name="connsiteX6" fmla="*/ 1190625 w 1466850"/>
                <a:gd name="connsiteY6" fmla="*/ 904875 h 1279525"/>
                <a:gd name="connsiteX7" fmla="*/ 1146175 w 1466850"/>
                <a:gd name="connsiteY7" fmla="*/ 914400 h 1279525"/>
                <a:gd name="connsiteX8" fmla="*/ 1092200 w 1466850"/>
                <a:gd name="connsiteY8" fmla="*/ 990600 h 1279525"/>
                <a:gd name="connsiteX9" fmla="*/ 993775 w 1466850"/>
                <a:gd name="connsiteY9" fmla="*/ 968375 h 1279525"/>
                <a:gd name="connsiteX10" fmla="*/ 933450 w 1466850"/>
                <a:gd name="connsiteY10" fmla="*/ 968375 h 1279525"/>
                <a:gd name="connsiteX11" fmla="*/ 908050 w 1466850"/>
                <a:gd name="connsiteY11" fmla="*/ 1028700 h 1279525"/>
                <a:gd name="connsiteX12" fmla="*/ 835025 w 1466850"/>
                <a:gd name="connsiteY12" fmla="*/ 1041400 h 1279525"/>
                <a:gd name="connsiteX13" fmla="*/ 819150 w 1466850"/>
                <a:gd name="connsiteY13" fmla="*/ 1012825 h 1279525"/>
                <a:gd name="connsiteX14" fmla="*/ 749300 w 1466850"/>
                <a:gd name="connsiteY14" fmla="*/ 1025525 h 1279525"/>
                <a:gd name="connsiteX15" fmla="*/ 704850 w 1466850"/>
                <a:gd name="connsiteY15" fmla="*/ 1092200 h 1279525"/>
                <a:gd name="connsiteX16" fmla="*/ 619125 w 1466850"/>
                <a:gd name="connsiteY16" fmla="*/ 1089025 h 1279525"/>
                <a:gd name="connsiteX17" fmla="*/ 561975 w 1466850"/>
                <a:gd name="connsiteY17" fmla="*/ 1104900 h 1279525"/>
                <a:gd name="connsiteX18" fmla="*/ 492125 w 1466850"/>
                <a:gd name="connsiteY18" fmla="*/ 1149350 h 1279525"/>
                <a:gd name="connsiteX19" fmla="*/ 447675 w 1466850"/>
                <a:gd name="connsiteY19" fmla="*/ 1136650 h 1279525"/>
                <a:gd name="connsiteX20" fmla="*/ 400050 w 1466850"/>
                <a:gd name="connsiteY20" fmla="*/ 1168400 h 1279525"/>
                <a:gd name="connsiteX21" fmla="*/ 298450 w 1466850"/>
                <a:gd name="connsiteY21" fmla="*/ 1196975 h 1279525"/>
                <a:gd name="connsiteX22" fmla="*/ 254000 w 1466850"/>
                <a:gd name="connsiteY22" fmla="*/ 1184275 h 1279525"/>
                <a:gd name="connsiteX23" fmla="*/ 190500 w 1466850"/>
                <a:gd name="connsiteY23" fmla="*/ 1228725 h 1279525"/>
                <a:gd name="connsiteX24" fmla="*/ 6350 w 1466850"/>
                <a:gd name="connsiteY24" fmla="*/ 1279525 h 1279525"/>
                <a:gd name="connsiteX25" fmla="*/ 0 w 1466850"/>
                <a:gd name="connsiteY25" fmla="*/ 409575 h 127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66850" h="1279525">
                  <a:moveTo>
                    <a:pt x="0" y="409575"/>
                  </a:moveTo>
                  <a:lnTo>
                    <a:pt x="1447800" y="0"/>
                  </a:lnTo>
                  <a:lnTo>
                    <a:pt x="1466850" y="863600"/>
                  </a:lnTo>
                  <a:lnTo>
                    <a:pt x="1384300" y="847725"/>
                  </a:lnTo>
                  <a:lnTo>
                    <a:pt x="1327150" y="911225"/>
                  </a:lnTo>
                  <a:lnTo>
                    <a:pt x="1225550" y="927100"/>
                  </a:lnTo>
                  <a:lnTo>
                    <a:pt x="1190625" y="904875"/>
                  </a:lnTo>
                  <a:lnTo>
                    <a:pt x="1146175" y="914400"/>
                  </a:lnTo>
                  <a:lnTo>
                    <a:pt x="1092200" y="990600"/>
                  </a:lnTo>
                  <a:lnTo>
                    <a:pt x="993775" y="968375"/>
                  </a:lnTo>
                  <a:lnTo>
                    <a:pt x="933450" y="968375"/>
                  </a:lnTo>
                  <a:lnTo>
                    <a:pt x="908050" y="1028700"/>
                  </a:lnTo>
                  <a:lnTo>
                    <a:pt x="835025" y="1041400"/>
                  </a:lnTo>
                  <a:lnTo>
                    <a:pt x="819150" y="1012825"/>
                  </a:lnTo>
                  <a:lnTo>
                    <a:pt x="749300" y="1025525"/>
                  </a:lnTo>
                  <a:lnTo>
                    <a:pt x="704850" y="1092200"/>
                  </a:lnTo>
                  <a:lnTo>
                    <a:pt x="619125" y="1089025"/>
                  </a:lnTo>
                  <a:lnTo>
                    <a:pt x="561975" y="1104900"/>
                  </a:lnTo>
                  <a:lnTo>
                    <a:pt x="492125" y="1149350"/>
                  </a:lnTo>
                  <a:lnTo>
                    <a:pt x="447675" y="1136650"/>
                  </a:lnTo>
                  <a:lnTo>
                    <a:pt x="400050" y="1168400"/>
                  </a:lnTo>
                  <a:lnTo>
                    <a:pt x="298450" y="1196975"/>
                  </a:lnTo>
                  <a:lnTo>
                    <a:pt x="254000" y="1184275"/>
                  </a:lnTo>
                  <a:lnTo>
                    <a:pt x="190500" y="1228725"/>
                  </a:lnTo>
                  <a:lnTo>
                    <a:pt x="6350" y="1279525"/>
                  </a:lnTo>
                  <a:cubicBezTo>
                    <a:pt x="4233" y="989542"/>
                    <a:pt x="2117" y="699558"/>
                    <a:pt x="0" y="409575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3505135" y="3123870"/>
              <a:ext cx="1790897" cy="1919301"/>
            </a:xfrm>
            <a:custGeom>
              <a:avLst/>
              <a:gdLst>
                <a:gd name="connsiteX0" fmla="*/ 28575 w 1790700"/>
                <a:gd name="connsiteY0" fmla="*/ 195263 h 1919288"/>
                <a:gd name="connsiteX1" fmla="*/ 714375 w 1790700"/>
                <a:gd name="connsiteY1" fmla="*/ 0 h 1919288"/>
                <a:gd name="connsiteX2" fmla="*/ 1738313 w 1790700"/>
                <a:gd name="connsiteY2" fmla="*/ 814388 h 1919288"/>
                <a:gd name="connsiteX3" fmla="*/ 1776413 w 1790700"/>
                <a:gd name="connsiteY3" fmla="*/ 852488 h 1919288"/>
                <a:gd name="connsiteX4" fmla="*/ 1776413 w 1790700"/>
                <a:gd name="connsiteY4" fmla="*/ 1585913 h 1919288"/>
                <a:gd name="connsiteX5" fmla="*/ 1790700 w 1790700"/>
                <a:gd name="connsiteY5" fmla="*/ 1681163 h 1919288"/>
                <a:gd name="connsiteX6" fmla="*/ 1700213 w 1790700"/>
                <a:gd name="connsiteY6" fmla="*/ 1700213 h 1919288"/>
                <a:gd name="connsiteX7" fmla="*/ 1700213 w 1790700"/>
                <a:gd name="connsiteY7" fmla="*/ 1700213 h 1919288"/>
                <a:gd name="connsiteX8" fmla="*/ 1600200 w 1790700"/>
                <a:gd name="connsiteY8" fmla="*/ 1681163 h 1919288"/>
                <a:gd name="connsiteX9" fmla="*/ 1581150 w 1790700"/>
                <a:gd name="connsiteY9" fmla="*/ 1747838 h 1919288"/>
                <a:gd name="connsiteX10" fmla="*/ 1490663 w 1790700"/>
                <a:gd name="connsiteY10" fmla="*/ 1714500 h 1919288"/>
                <a:gd name="connsiteX11" fmla="*/ 1433513 w 1790700"/>
                <a:gd name="connsiteY11" fmla="*/ 1738313 h 1919288"/>
                <a:gd name="connsiteX12" fmla="*/ 1400175 w 1790700"/>
                <a:gd name="connsiteY12" fmla="*/ 1795463 h 1919288"/>
                <a:gd name="connsiteX13" fmla="*/ 1338263 w 1790700"/>
                <a:gd name="connsiteY13" fmla="*/ 1800225 h 1919288"/>
                <a:gd name="connsiteX14" fmla="*/ 1271588 w 1790700"/>
                <a:gd name="connsiteY14" fmla="*/ 1843088 h 1919288"/>
                <a:gd name="connsiteX15" fmla="*/ 1185863 w 1790700"/>
                <a:gd name="connsiteY15" fmla="*/ 1847850 h 1919288"/>
                <a:gd name="connsiteX16" fmla="*/ 1123950 w 1790700"/>
                <a:gd name="connsiteY16" fmla="*/ 1847850 h 1919288"/>
                <a:gd name="connsiteX17" fmla="*/ 1057275 w 1790700"/>
                <a:gd name="connsiteY17" fmla="*/ 1890713 h 1919288"/>
                <a:gd name="connsiteX18" fmla="*/ 871538 w 1790700"/>
                <a:gd name="connsiteY18" fmla="*/ 1919288 h 1919288"/>
                <a:gd name="connsiteX19" fmla="*/ 757238 w 1790700"/>
                <a:gd name="connsiteY19" fmla="*/ 1819275 h 1919288"/>
                <a:gd name="connsiteX20" fmla="*/ 738188 w 1790700"/>
                <a:gd name="connsiteY20" fmla="*/ 1671638 h 1919288"/>
                <a:gd name="connsiteX21" fmla="*/ 661988 w 1790700"/>
                <a:gd name="connsiteY21" fmla="*/ 1700213 h 1919288"/>
                <a:gd name="connsiteX22" fmla="*/ 576263 w 1790700"/>
                <a:gd name="connsiteY22" fmla="*/ 1628775 h 1919288"/>
                <a:gd name="connsiteX23" fmla="*/ 571500 w 1790700"/>
                <a:gd name="connsiteY23" fmla="*/ 1566863 h 1919288"/>
                <a:gd name="connsiteX24" fmla="*/ 509588 w 1790700"/>
                <a:gd name="connsiteY24" fmla="*/ 1557338 h 1919288"/>
                <a:gd name="connsiteX25" fmla="*/ 385763 w 1790700"/>
                <a:gd name="connsiteY25" fmla="*/ 1423988 h 1919288"/>
                <a:gd name="connsiteX26" fmla="*/ 328613 w 1790700"/>
                <a:gd name="connsiteY26" fmla="*/ 1371600 h 1919288"/>
                <a:gd name="connsiteX27" fmla="*/ 290513 w 1790700"/>
                <a:gd name="connsiteY27" fmla="*/ 1319213 h 1919288"/>
                <a:gd name="connsiteX28" fmla="*/ 290513 w 1790700"/>
                <a:gd name="connsiteY28" fmla="*/ 1223963 h 1919288"/>
                <a:gd name="connsiteX29" fmla="*/ 219075 w 1790700"/>
                <a:gd name="connsiteY29" fmla="*/ 1262063 h 1919288"/>
                <a:gd name="connsiteX30" fmla="*/ 128588 w 1790700"/>
                <a:gd name="connsiteY30" fmla="*/ 1190625 h 1919288"/>
                <a:gd name="connsiteX31" fmla="*/ 128588 w 1790700"/>
                <a:gd name="connsiteY31" fmla="*/ 1085850 h 1919288"/>
                <a:gd name="connsiteX32" fmla="*/ 57150 w 1790700"/>
                <a:gd name="connsiteY32" fmla="*/ 1095375 h 1919288"/>
                <a:gd name="connsiteX33" fmla="*/ 0 w 1790700"/>
                <a:gd name="connsiteY33" fmla="*/ 1071563 h 1919288"/>
                <a:gd name="connsiteX34" fmla="*/ 28575 w 1790700"/>
                <a:gd name="connsiteY34" fmla="*/ 195263 h 1919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790700" h="1919288">
                  <a:moveTo>
                    <a:pt x="28575" y="195263"/>
                  </a:moveTo>
                  <a:lnTo>
                    <a:pt x="714375" y="0"/>
                  </a:lnTo>
                  <a:lnTo>
                    <a:pt x="1738313" y="814388"/>
                  </a:lnTo>
                  <a:lnTo>
                    <a:pt x="1776413" y="852488"/>
                  </a:lnTo>
                  <a:lnTo>
                    <a:pt x="1776413" y="1585913"/>
                  </a:lnTo>
                  <a:lnTo>
                    <a:pt x="1790700" y="1681163"/>
                  </a:lnTo>
                  <a:lnTo>
                    <a:pt x="1700213" y="1700213"/>
                  </a:lnTo>
                  <a:lnTo>
                    <a:pt x="1700213" y="1700213"/>
                  </a:lnTo>
                  <a:lnTo>
                    <a:pt x="1600200" y="1681163"/>
                  </a:lnTo>
                  <a:lnTo>
                    <a:pt x="1581150" y="1747838"/>
                  </a:lnTo>
                  <a:lnTo>
                    <a:pt x="1490663" y="1714500"/>
                  </a:lnTo>
                  <a:lnTo>
                    <a:pt x="1433513" y="1738313"/>
                  </a:lnTo>
                  <a:lnTo>
                    <a:pt x="1400175" y="1795463"/>
                  </a:lnTo>
                  <a:lnTo>
                    <a:pt x="1338263" y="1800225"/>
                  </a:lnTo>
                  <a:lnTo>
                    <a:pt x="1271588" y="1843088"/>
                  </a:lnTo>
                  <a:lnTo>
                    <a:pt x="1185863" y="1847850"/>
                  </a:lnTo>
                  <a:lnTo>
                    <a:pt x="1123950" y="1847850"/>
                  </a:lnTo>
                  <a:lnTo>
                    <a:pt x="1057275" y="1890713"/>
                  </a:lnTo>
                  <a:lnTo>
                    <a:pt x="871538" y="1919288"/>
                  </a:lnTo>
                  <a:lnTo>
                    <a:pt x="757238" y="1819275"/>
                  </a:lnTo>
                  <a:lnTo>
                    <a:pt x="738188" y="1671638"/>
                  </a:lnTo>
                  <a:lnTo>
                    <a:pt x="661988" y="1700213"/>
                  </a:lnTo>
                  <a:lnTo>
                    <a:pt x="576263" y="1628775"/>
                  </a:lnTo>
                  <a:lnTo>
                    <a:pt x="571500" y="1566863"/>
                  </a:lnTo>
                  <a:lnTo>
                    <a:pt x="509588" y="1557338"/>
                  </a:lnTo>
                  <a:lnTo>
                    <a:pt x="385763" y="1423988"/>
                  </a:lnTo>
                  <a:lnTo>
                    <a:pt x="328613" y="1371600"/>
                  </a:lnTo>
                  <a:lnTo>
                    <a:pt x="290513" y="1319213"/>
                  </a:lnTo>
                  <a:lnTo>
                    <a:pt x="290513" y="1223963"/>
                  </a:lnTo>
                  <a:lnTo>
                    <a:pt x="219075" y="1262063"/>
                  </a:lnTo>
                  <a:lnTo>
                    <a:pt x="128588" y="1190625"/>
                  </a:lnTo>
                  <a:lnTo>
                    <a:pt x="128588" y="1085850"/>
                  </a:lnTo>
                  <a:lnTo>
                    <a:pt x="57150" y="1095375"/>
                  </a:lnTo>
                  <a:lnTo>
                    <a:pt x="0" y="1071563"/>
                  </a:lnTo>
                  <a:lnTo>
                    <a:pt x="28575" y="195263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5286506" y="3676324"/>
              <a:ext cx="919263" cy="1109671"/>
            </a:xfrm>
            <a:custGeom>
              <a:avLst/>
              <a:gdLst>
                <a:gd name="connsiteX0" fmla="*/ 4763 w 919163"/>
                <a:gd name="connsiteY0" fmla="*/ 242888 h 1109663"/>
                <a:gd name="connsiteX1" fmla="*/ 904875 w 919163"/>
                <a:gd name="connsiteY1" fmla="*/ 0 h 1109663"/>
                <a:gd name="connsiteX2" fmla="*/ 919163 w 919163"/>
                <a:gd name="connsiteY2" fmla="*/ 900113 h 1109663"/>
                <a:gd name="connsiteX3" fmla="*/ 847725 w 919163"/>
                <a:gd name="connsiteY3" fmla="*/ 900113 h 1109663"/>
                <a:gd name="connsiteX4" fmla="*/ 785813 w 919163"/>
                <a:gd name="connsiteY4" fmla="*/ 900113 h 1109663"/>
                <a:gd name="connsiteX5" fmla="*/ 728663 w 919163"/>
                <a:gd name="connsiteY5" fmla="*/ 947738 h 1109663"/>
                <a:gd name="connsiteX6" fmla="*/ 609600 w 919163"/>
                <a:gd name="connsiteY6" fmla="*/ 971550 h 1109663"/>
                <a:gd name="connsiteX7" fmla="*/ 552450 w 919163"/>
                <a:gd name="connsiteY7" fmla="*/ 971550 h 1109663"/>
                <a:gd name="connsiteX8" fmla="*/ 500063 w 919163"/>
                <a:gd name="connsiteY8" fmla="*/ 1009650 h 1109663"/>
                <a:gd name="connsiteX9" fmla="*/ 295275 w 919163"/>
                <a:gd name="connsiteY9" fmla="*/ 1033463 h 1109663"/>
                <a:gd name="connsiteX10" fmla="*/ 214313 w 919163"/>
                <a:gd name="connsiteY10" fmla="*/ 1028700 h 1109663"/>
                <a:gd name="connsiteX11" fmla="*/ 185738 w 919163"/>
                <a:gd name="connsiteY11" fmla="*/ 1109663 h 1109663"/>
                <a:gd name="connsiteX12" fmla="*/ 33338 w 919163"/>
                <a:gd name="connsiteY12" fmla="*/ 1081088 h 1109663"/>
                <a:gd name="connsiteX13" fmla="*/ 0 w 919163"/>
                <a:gd name="connsiteY13" fmla="*/ 1071563 h 1109663"/>
                <a:gd name="connsiteX14" fmla="*/ 4763 w 919163"/>
                <a:gd name="connsiteY14" fmla="*/ 242888 h 110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19163" h="1109663">
                  <a:moveTo>
                    <a:pt x="4763" y="242888"/>
                  </a:moveTo>
                  <a:lnTo>
                    <a:pt x="904875" y="0"/>
                  </a:lnTo>
                  <a:lnTo>
                    <a:pt x="919163" y="900113"/>
                  </a:lnTo>
                  <a:lnTo>
                    <a:pt x="847725" y="900113"/>
                  </a:lnTo>
                  <a:lnTo>
                    <a:pt x="785813" y="900113"/>
                  </a:lnTo>
                  <a:lnTo>
                    <a:pt x="728663" y="947738"/>
                  </a:lnTo>
                  <a:lnTo>
                    <a:pt x="609600" y="971550"/>
                  </a:lnTo>
                  <a:lnTo>
                    <a:pt x="552450" y="971550"/>
                  </a:lnTo>
                  <a:lnTo>
                    <a:pt x="500063" y="1009650"/>
                  </a:lnTo>
                  <a:lnTo>
                    <a:pt x="295275" y="1033463"/>
                  </a:lnTo>
                  <a:lnTo>
                    <a:pt x="214313" y="1028700"/>
                  </a:lnTo>
                  <a:lnTo>
                    <a:pt x="185738" y="1109663"/>
                  </a:lnTo>
                  <a:lnTo>
                    <a:pt x="33338" y="1081088"/>
                  </a:lnTo>
                  <a:lnTo>
                    <a:pt x="0" y="1071563"/>
                  </a:lnTo>
                  <a:cubicBezTo>
                    <a:pt x="1588" y="795338"/>
                    <a:pt x="3175" y="519113"/>
                    <a:pt x="4763" y="242888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pic>
          <p:nvPicPr>
            <p:cNvPr id="21" name="Рисунок 6" descr="Безимени-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0400" y="1601447"/>
              <a:ext cx="6641243" cy="428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Рисунок 7" descr="Безими-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4511" y="2598737"/>
            <a:ext cx="1182687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Прямая соединительная линия 22"/>
          <p:cNvCxnSpPr/>
          <p:nvPr/>
        </p:nvCxnSpPr>
        <p:spPr>
          <a:xfrm rot="16200000" flipV="1">
            <a:off x="1628436" y="2462212"/>
            <a:ext cx="1000125" cy="428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1878467" y="4783931"/>
            <a:ext cx="1143000" cy="9286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842623" y="5748337"/>
            <a:ext cx="221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пористая подложка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771186" y="1819275"/>
            <a:ext cx="1720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>
                <a:latin typeface="Calibri" pitchFamily="34" charset="0"/>
              </a:rPr>
              <a:t>активный слой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771186" y="1462087"/>
            <a:ext cx="8072437" cy="55006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2" name="Рисунок 31" descr="4.13б.tif"/>
          <p:cNvPicPr>
            <a:picLocks noChangeAspect="1"/>
          </p:cNvPicPr>
          <p:nvPr/>
        </p:nvPicPr>
        <p:blipFill>
          <a:blip r:embed="rId5" cstate="screen"/>
          <a:srcRect l="2564" t="9568" r="7692" b="13889"/>
          <a:stretch>
            <a:fillRect/>
          </a:stretch>
        </p:blipFill>
        <p:spPr>
          <a:xfrm>
            <a:off x="2485667" y="2819393"/>
            <a:ext cx="5000660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TextBox 14"/>
          <p:cNvSpPr txBox="1">
            <a:spLocks noChangeArrowheads="1"/>
          </p:cNvSpPr>
          <p:nvPr/>
        </p:nvSpPr>
        <p:spPr bwMode="auto">
          <a:xfrm>
            <a:off x="1271248" y="246856"/>
            <a:ext cx="7786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latin typeface="Arial" pitchFamily="34" charset="0"/>
                <a:cs typeface="Arial" pitchFamily="34" charset="0"/>
              </a:rPr>
              <a:t>Схема и микрофотография анизотропной полимерной мембраны</a:t>
            </a:r>
          </a:p>
        </p:txBody>
      </p:sp>
      <p:pic>
        <p:nvPicPr>
          <p:cNvPr id="26" name="Изображение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/>
              <a:t>7</a:t>
            </a:fld>
            <a:endParaRPr lang="ru-R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299901" y="844560"/>
            <a:ext cx="4986589" cy="7787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2"/>
          <p:cNvSpPr>
            <a:spLocks noGrp="1"/>
          </p:cNvSpPr>
          <p:nvPr>
            <p:ph type="title"/>
          </p:nvPr>
        </p:nvSpPr>
        <p:spPr>
          <a:xfrm>
            <a:off x="899591" y="1371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latin typeface="Arial" pitchFamily="34" charset="0"/>
                <a:cs typeface="Arial" pitchFamily="34" charset="0"/>
              </a:rPr>
              <a:t>1 – емкость для приготовления поливочного раствора;  2 – фильтр для очистки раствора; 3 – фильера; 4 – участок испарения растворителя; 5 – </a:t>
            </a:r>
            <a:r>
              <a:rPr lang="ru-RU" sz="2000" i="1" dirty="0" err="1" smtClean="0">
                <a:latin typeface="Arial" pitchFamily="34" charset="0"/>
                <a:cs typeface="Arial" pitchFamily="34" charset="0"/>
              </a:rPr>
              <a:t>осадительная</a:t>
            </a:r>
            <a:r>
              <a:rPr lang="ru-RU" sz="2000" i="1" dirty="0" smtClean="0">
                <a:latin typeface="Arial" pitchFamily="34" charset="0"/>
                <a:cs typeface="Arial" pitchFamily="34" charset="0"/>
              </a:rPr>
              <a:t> ванна; 6 – ванна отжига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41713" y="185291"/>
            <a:ext cx="73874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" pitchFamily="34" charset="0"/>
                <a:cs typeface="Arial" pitchFamily="34" charset="0"/>
              </a:rPr>
              <a:t>Схема машины производства плоской мембраны мокрым методом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Изображение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0" y="0"/>
            <a:ext cx="10693400" cy="7562850"/>
          </a:xfrm>
          <a:prstGeom prst="rect">
            <a:avLst/>
          </a:prstGeom>
        </p:spPr>
      </p:pic>
      <p:sp>
        <p:nvSpPr>
          <p:cNvPr id="10" name="Название 1"/>
          <p:cNvSpPr txBox="1">
            <a:spLocks/>
          </p:cNvSpPr>
          <p:nvPr/>
        </p:nvSpPr>
        <p:spPr>
          <a:xfrm>
            <a:off x="1352748" y="1930400"/>
            <a:ext cx="3794733" cy="4495800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Название 1"/>
          <p:cNvSpPr txBox="1">
            <a:spLocks/>
          </p:cNvSpPr>
          <p:nvPr/>
        </p:nvSpPr>
        <p:spPr>
          <a:xfrm>
            <a:off x="1352748" y="1928464"/>
            <a:ext cx="3794733" cy="4497736"/>
          </a:xfrm>
          <a:prstGeom prst="rect">
            <a:avLst/>
          </a:prstGeom>
        </p:spPr>
        <p:txBody>
          <a:bodyPr vert="horz" lIns="104927" tIns="52464" rIns="104927" bIns="52464" rtlCol="0" anchor="ctr">
            <a:normAutofit/>
          </a:bodyPr>
          <a:lstStyle>
            <a:lvl1pPr algn="ctr" defTabSz="524637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1200" dirty="0">
              <a:latin typeface="Arial"/>
              <a:cs typeface="Arial"/>
            </a:endParaRPr>
          </a:p>
        </p:txBody>
      </p:sp>
      <p:sp>
        <p:nvSpPr>
          <p:cNvPr id="18" name="Содержимое 14"/>
          <p:cNvSpPr txBox="1">
            <a:spLocks/>
          </p:cNvSpPr>
          <p:nvPr/>
        </p:nvSpPr>
        <p:spPr>
          <a:xfrm>
            <a:off x="2775078" y="2184400"/>
            <a:ext cx="3959011" cy="4825397"/>
          </a:xfrm>
          <a:prstGeom prst="rect">
            <a:avLst/>
          </a:prstGeom>
        </p:spPr>
        <p:txBody>
          <a:bodyPr vert="horz" lIns="104927" tIns="52464" rIns="104927" bIns="52464" rtlCol="0">
            <a:normAutofit/>
          </a:bodyPr>
          <a:lstStyle>
            <a:lvl1pPr marL="393478" indent="-393478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52535" indent="-327898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11593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36230" indent="-262319" algn="l" defTabSz="524637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60867" indent="-262319" algn="l" defTabSz="524637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85504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10141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34778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59415" indent="-262319" algn="l" defTabSz="524637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/>
              <a:buNone/>
            </a:pPr>
            <a:endParaRPr lang="ru-RU" sz="1400" dirty="0">
              <a:latin typeface="Arial"/>
              <a:cs typeface="Arial"/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31F3E-F055-7C44-A880-066B490B5739}" type="slidenum">
              <a:rPr lang="ru-RU" smtClean="0">
                <a:solidFill>
                  <a:schemeClr val="bg1"/>
                </a:solidFill>
              </a:rPr>
              <a:pPr/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Номер слайда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104927" tIns="52464" rIns="104927" bIns="52464" rtlCol="0" anchor="ctr"/>
          <a:lstStyle/>
          <a:p>
            <a:pPr marL="0" marR="0" lvl="0" indent="0" algn="r" defTabSz="5246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4BC19-098D-4280-9637-B1CDFF31CE2F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5246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Заголовок 2"/>
          <p:cNvSpPr>
            <a:spLocks noGrp="1"/>
          </p:cNvSpPr>
          <p:nvPr>
            <p:ph type="title"/>
          </p:nvPr>
        </p:nvSpPr>
        <p:spPr>
          <a:xfrm>
            <a:off x="457200" y="118872"/>
            <a:ext cx="8229600" cy="1252728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rial" pitchFamily="34" charset="0"/>
                <a:cs typeface="Arial" pitchFamily="34" charset="0"/>
              </a:rPr>
              <a:t>Линия производства плоских мембран на «РМ </a:t>
            </a:r>
            <a:r>
              <a:rPr lang="ru-RU" sz="3600" dirty="0" err="1" smtClean="0">
                <a:latin typeface="Arial" pitchFamily="34" charset="0"/>
                <a:cs typeface="Arial" pitchFamily="34" charset="0"/>
              </a:rPr>
              <a:t>Нанотех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»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t="19471" r="38571" b="24657"/>
          <a:stretch/>
        </p:blipFill>
        <p:spPr bwMode="auto">
          <a:xfrm>
            <a:off x="135460" y="1916832"/>
            <a:ext cx="9070582" cy="480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Изображение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50157"/>
            <a:ext cx="1133475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444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372</Words>
  <Application>Microsoft Office PowerPoint</Application>
  <PresentationFormat>Произвольный</PresentationFormat>
  <Paragraphs>135</Paragraphs>
  <Slides>29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Точечный рисунок</vt:lpstr>
      <vt:lpstr>Visio</vt:lpstr>
      <vt:lpstr>Мембранная технология  -  новое направление  в науке и технике</vt:lpstr>
      <vt:lpstr>Презентация PowerPoint</vt:lpstr>
      <vt:lpstr>Электронная модель молекулы Н2О   Восемь электронов попарно вращаются по четырем орбиталям, расположенным в трех плоскостях (углы 90о), вписывающихся в куб. 1, 2 – неподеленные пары электронов</vt:lpstr>
      <vt:lpstr>Презентация PowerPoint</vt:lpstr>
      <vt:lpstr>Презентация PowerPoint</vt:lpstr>
      <vt:lpstr>Презентация PowerPoint</vt:lpstr>
      <vt:lpstr>Презентация PowerPoint</vt:lpstr>
      <vt:lpstr>1 – емкость для приготовления поливочного раствора;  2 – фильтр для очистки раствора; 3 – фильера; 4 – участок испарения растворителя; 5 – осадительная ванна; 6 – ванна отжига</vt:lpstr>
      <vt:lpstr>Линия производства плоских мембран на «РМ Нанотех»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1 1</dc:creator>
  <cp:lastModifiedBy>Осаулец Юлия Юрьевна</cp:lastModifiedBy>
  <cp:revision>35</cp:revision>
  <dcterms:created xsi:type="dcterms:W3CDTF">2015-09-08T21:23:22Z</dcterms:created>
  <dcterms:modified xsi:type="dcterms:W3CDTF">2015-10-08T05:53:05Z</dcterms:modified>
</cp:coreProperties>
</file>